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8" r:id="rId3"/>
    <p:sldId id="265" r:id="rId4"/>
    <p:sldId id="266" r:id="rId5"/>
    <p:sldId id="274" r:id="rId6"/>
    <p:sldId id="272" r:id="rId7"/>
    <p:sldId id="273" r:id="rId8"/>
    <p:sldId id="267" r:id="rId9"/>
    <p:sldId id="275" r:id="rId10"/>
    <p:sldId id="276" r:id="rId11"/>
    <p:sldId id="27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custShowLst>
    <p:custShow name="ORS GE" id="0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A5C0"/>
    <a:srgbClr val="4B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 varScale="1">
        <p:scale>
          <a:sx n="101" d="100"/>
          <a:sy n="101" d="100"/>
        </p:scale>
        <p:origin x="-70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5FC-AA15-4E9A-8AD8-CC4E66A94A26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rganigramme : Terminateur 6"/>
          <p:cNvSpPr/>
          <p:nvPr/>
        </p:nvSpPr>
        <p:spPr>
          <a:xfrm rot="21600000">
            <a:off x="3082572" y="4517686"/>
            <a:ext cx="6084874" cy="2052609"/>
          </a:xfrm>
          <a:prstGeom prst="flowChartTerminator">
            <a:avLst/>
          </a:prstGeom>
          <a:solidFill>
            <a:srgbClr val="4B9B3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056" y="5104947"/>
            <a:ext cx="2643948" cy="1500286"/>
          </a:xfrm>
          <a:prstGeom prst="rect">
            <a:avLst/>
          </a:prstGeom>
        </p:spPr>
      </p:pic>
      <p:sp>
        <p:nvSpPr>
          <p:cNvPr id="9" name="Organigramme : Terminateur 8"/>
          <p:cNvSpPr/>
          <p:nvPr/>
        </p:nvSpPr>
        <p:spPr>
          <a:xfrm rot="10800000">
            <a:off x="335514" y="3065239"/>
            <a:ext cx="6956239" cy="2052609"/>
          </a:xfrm>
          <a:prstGeom prst="flowChartTerminator">
            <a:avLst/>
          </a:prstGeom>
          <a:solidFill>
            <a:srgbClr val="00A5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Terminateur 9"/>
          <p:cNvSpPr/>
          <p:nvPr/>
        </p:nvSpPr>
        <p:spPr>
          <a:xfrm rot="19218459">
            <a:off x="9955292" y="14011"/>
            <a:ext cx="2958527" cy="985613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Terminateur 10"/>
          <p:cNvSpPr/>
          <p:nvPr/>
        </p:nvSpPr>
        <p:spPr>
          <a:xfrm rot="19218459">
            <a:off x="9313940" y="1294642"/>
            <a:ext cx="2822839" cy="985613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488529"/>
            <a:ext cx="2965470" cy="1196314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820955" y="3563815"/>
            <a:ext cx="5884645" cy="953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rgbClr val="00A5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3694112" y="5240215"/>
            <a:ext cx="4916487" cy="7296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52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5FC-AA15-4E9A-8AD8-CC4E66A94A26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rganigramme : Terminateur 6"/>
          <p:cNvSpPr/>
          <p:nvPr/>
        </p:nvSpPr>
        <p:spPr>
          <a:xfrm rot="19218459">
            <a:off x="9463769" y="5183272"/>
            <a:ext cx="3854250" cy="985613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Terminateur 7"/>
          <p:cNvSpPr/>
          <p:nvPr/>
        </p:nvSpPr>
        <p:spPr>
          <a:xfrm rot="19218459">
            <a:off x="-885505" y="271995"/>
            <a:ext cx="2726584" cy="694169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Terminateur 8"/>
          <p:cNvSpPr/>
          <p:nvPr/>
        </p:nvSpPr>
        <p:spPr>
          <a:xfrm rot="19218459">
            <a:off x="-506961" y="884632"/>
            <a:ext cx="1711043" cy="681054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5C0"/>
              </a:solidFill>
            </a:endParaRPr>
          </a:p>
        </p:txBody>
      </p:sp>
      <p:sp>
        <p:nvSpPr>
          <p:cNvPr id="10" name="Organigramme : Terminateur 9"/>
          <p:cNvSpPr/>
          <p:nvPr/>
        </p:nvSpPr>
        <p:spPr>
          <a:xfrm rot="19218459">
            <a:off x="10376301" y="4339558"/>
            <a:ext cx="2822839" cy="985613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Terminateur 10"/>
          <p:cNvSpPr/>
          <p:nvPr/>
        </p:nvSpPr>
        <p:spPr>
          <a:xfrm rot="21600000">
            <a:off x="1152144" y="3118654"/>
            <a:ext cx="8586216" cy="2052609"/>
          </a:xfrm>
          <a:prstGeom prst="flowChartTerminator">
            <a:avLst/>
          </a:prstGeom>
          <a:solidFill>
            <a:srgbClr val="4B9B3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889384" y="3601579"/>
            <a:ext cx="7111733" cy="107309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A5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02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scrip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5FC-AA15-4E9A-8AD8-CC4E66A94A26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80" y="296624"/>
            <a:ext cx="619995" cy="637292"/>
          </a:xfrm>
          <a:prstGeom prst="rect">
            <a:avLst/>
          </a:prstGeom>
        </p:spPr>
      </p:pic>
      <p:sp>
        <p:nvSpPr>
          <p:cNvPr id="9" name="Organigramme : Terminateur 8"/>
          <p:cNvSpPr/>
          <p:nvPr/>
        </p:nvSpPr>
        <p:spPr>
          <a:xfrm rot="19218459">
            <a:off x="-966472" y="5740729"/>
            <a:ext cx="2822839" cy="985613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Terminateur 9"/>
          <p:cNvSpPr/>
          <p:nvPr/>
        </p:nvSpPr>
        <p:spPr>
          <a:xfrm rot="19218459">
            <a:off x="-1034317" y="6574647"/>
            <a:ext cx="2958527" cy="985613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Terminateur 10"/>
          <p:cNvSpPr/>
          <p:nvPr/>
        </p:nvSpPr>
        <p:spPr>
          <a:xfrm rot="19218459">
            <a:off x="11090209" y="333287"/>
            <a:ext cx="1711043" cy="588829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Terminateur 11"/>
          <p:cNvSpPr/>
          <p:nvPr/>
        </p:nvSpPr>
        <p:spPr>
          <a:xfrm rot="19218459">
            <a:off x="11214032" y="-142963"/>
            <a:ext cx="1711043" cy="588829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206698" y="1195755"/>
            <a:ext cx="9768866" cy="444609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>
                <a:solidFill>
                  <a:srgbClr val="00A5C0"/>
                </a:solidFill>
              </a:defRPr>
            </a:lvl1pPr>
            <a:lvl2pPr marL="685800" indent="-228600">
              <a:buFont typeface="Wingdings" panose="05000000000000000000" pitchFamily="2" charset="2"/>
              <a:buChar char="q"/>
              <a:defRPr>
                <a:solidFill>
                  <a:srgbClr val="00A5C0"/>
                </a:solidFill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rgbClr val="00A5C0"/>
                </a:solidFill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solidFill>
                  <a:srgbClr val="00A5C0"/>
                </a:solidFill>
              </a:defRPr>
            </a:lvl4pPr>
            <a:lvl5pPr marL="2057400" indent="-228600">
              <a:buFont typeface="Wingdings" panose="05000000000000000000" pitchFamily="2" charset="2"/>
              <a:buChar char="q"/>
              <a:defRPr>
                <a:solidFill>
                  <a:srgbClr val="00A5C0"/>
                </a:solidFill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 Quatrième niveau</a:t>
            </a:r>
          </a:p>
          <a:p>
            <a:pPr lvl="4"/>
            <a:r>
              <a:rPr lang="fr-FR" dirty="0" smtClean="0"/>
              <a:t> Cinquième niveau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206698" y="296624"/>
            <a:ext cx="9768866" cy="63729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A5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98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5FC-AA15-4E9A-8AD8-CC4E66A94A26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Organigramme : Terminateur 4"/>
          <p:cNvSpPr/>
          <p:nvPr/>
        </p:nvSpPr>
        <p:spPr>
          <a:xfrm rot="19218459">
            <a:off x="9463769" y="5183272"/>
            <a:ext cx="3854250" cy="985613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Terminateur 5"/>
          <p:cNvSpPr/>
          <p:nvPr/>
        </p:nvSpPr>
        <p:spPr>
          <a:xfrm rot="19218459">
            <a:off x="-885505" y="271995"/>
            <a:ext cx="2726584" cy="694169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Terminateur 6"/>
          <p:cNvSpPr/>
          <p:nvPr/>
        </p:nvSpPr>
        <p:spPr>
          <a:xfrm rot="19218459">
            <a:off x="-506961" y="884632"/>
            <a:ext cx="1711043" cy="681054"/>
          </a:xfrm>
          <a:prstGeom prst="flowChartTerminator">
            <a:avLst/>
          </a:prstGeom>
          <a:solidFill>
            <a:srgbClr val="00A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5C0"/>
              </a:solidFill>
            </a:endParaRPr>
          </a:p>
        </p:txBody>
      </p:sp>
      <p:sp>
        <p:nvSpPr>
          <p:cNvPr id="8" name="Organigramme : Terminateur 7"/>
          <p:cNvSpPr/>
          <p:nvPr/>
        </p:nvSpPr>
        <p:spPr>
          <a:xfrm rot="19218459">
            <a:off x="10376301" y="4339558"/>
            <a:ext cx="2822839" cy="985613"/>
          </a:xfrm>
          <a:prstGeom prst="flowChartTerminator">
            <a:avLst/>
          </a:prstGeom>
          <a:solidFill>
            <a:srgbClr val="4B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21182" y="2248796"/>
            <a:ext cx="857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A5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Merci de votre attention</a:t>
            </a:r>
            <a:endParaRPr lang="fr-FR" sz="6000" b="1" dirty="0">
              <a:solidFill>
                <a:srgbClr val="00A5C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02" y="549408"/>
            <a:ext cx="1999966" cy="7965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2585" y="5498299"/>
            <a:ext cx="974750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54700" algn="l"/>
              </a:tabLst>
            </a:pPr>
            <a:r>
              <a:rPr lang="fr-FR" sz="14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OBSERVATOIRE REGIONAL DE LA </a:t>
            </a:r>
            <a:r>
              <a:rPr lang="fr-FR" sz="1400" b="1" dirty="0" smtClean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SANTE </a:t>
            </a:r>
            <a:r>
              <a:rPr lang="fr-FR" sz="14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 EST (ORS Grand Est)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Siège : Hôpital Civil – Bâtiment 02 –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étage	Site de Nancy : 2, rue du Doyen Jacques 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Parisot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 place de l’Hôpital – 67091 STRASBOURG Cedex	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54500 Vandœuvre-lès-Nancy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Tél. : 03 88 11 69 80 	</a:t>
            </a:r>
            <a:r>
              <a:rPr lang="fr-FR" sz="1200" b="1" dirty="0" smtClean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2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Tél. : 03 83 67 68 69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internet </a:t>
            </a:r>
            <a:r>
              <a:rPr lang="fr-FR" sz="1200" b="1" dirty="0" smtClean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www.ors-ge.org </a:t>
            </a:r>
            <a:r>
              <a:rPr lang="fr-FR" sz="1200" b="1" dirty="0">
                <a:solidFill>
                  <a:srgbClr val="00A5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E-mail : contact@ors-ge.org</a:t>
            </a:r>
            <a:endParaRPr lang="fr-FR" sz="2000" b="1" dirty="0">
              <a:solidFill>
                <a:srgbClr val="00A5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C5FC-AA15-4E9A-8AD8-CC4E66A94A26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FDFC-9FAC-4209-B5B0-E78C74F118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9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prosepat.eu/realisation-dun-diagnostic-partage-sante-du-territoire-frontalier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coprosepat.eu/realisation-dun-diagnostic-partage-sante-du-territoire-frontali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COPROSEPAT</a:t>
            </a:r>
          </a:p>
          <a:p>
            <a:pPr algn="ctr"/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r-FR" b="1" smtClean="0"/>
              <a:t>10 </a:t>
            </a:r>
            <a:r>
              <a:rPr lang="fr-FR" b="1" dirty="0" smtClean="0"/>
              <a:t>mai 2021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93" y="303475"/>
            <a:ext cx="3240000" cy="13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5"/>
            <a:ext cx="5419733" cy="527629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fr-FR" dirty="0" smtClean="0"/>
              <a:t>Reprend les principaux indicateurs du tableau de bord</a:t>
            </a:r>
          </a:p>
          <a:p>
            <a:r>
              <a:rPr lang="fr-FR" dirty="0" smtClean="0"/>
              <a:t>16 fiches thématiques d’une page chacune</a:t>
            </a:r>
          </a:p>
          <a:p>
            <a:r>
              <a:rPr lang="fr-FR" dirty="0" smtClean="0"/>
              <a:t>Composées de :</a:t>
            </a:r>
          </a:p>
          <a:p>
            <a:pPr lvl="1"/>
            <a:r>
              <a:rPr lang="fr-FR" dirty="0" smtClean="0"/>
              <a:t>Graphique</a:t>
            </a:r>
          </a:p>
          <a:p>
            <a:pPr lvl="1"/>
            <a:r>
              <a:rPr lang="fr-FR" dirty="0" smtClean="0"/>
              <a:t>Carte de répartition par arrondissement</a:t>
            </a:r>
          </a:p>
          <a:p>
            <a:pPr lvl="1"/>
            <a:r>
              <a:rPr lang="fr-FR" dirty="0" smtClean="0"/>
              <a:t>Commentaire</a:t>
            </a:r>
          </a:p>
          <a:p>
            <a:pPr lvl="1"/>
            <a:r>
              <a:rPr lang="fr-FR" dirty="0" smtClean="0"/>
              <a:t>Description de la source</a:t>
            </a:r>
          </a:p>
          <a:p>
            <a:pPr lvl="1"/>
            <a:r>
              <a:rPr lang="fr-FR" dirty="0" smtClean="0"/>
              <a:t>Remarques, limites à la comparaison …</a:t>
            </a:r>
          </a:p>
          <a:p>
            <a:r>
              <a:rPr lang="fr-FR" dirty="0" smtClean="0"/>
              <a:t>Prochainement en ligne : </a:t>
            </a:r>
            <a:r>
              <a:rPr lang="fr-FR" sz="2200" dirty="0">
                <a:hlinkClick r:id="rId2"/>
              </a:rPr>
              <a:t>https://coprosepat.eu/realisation-dun-diagnostic-partage-sante-du-territoire-frontalier/</a:t>
            </a:r>
            <a:endParaRPr lang="fr-FR" sz="2200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portrait de territoire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78" y="615270"/>
            <a:ext cx="451404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résultats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1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territoire</a:t>
            </a:r>
            <a:endParaRPr lang="fr-FR" dirty="0"/>
          </a:p>
        </p:txBody>
      </p:sp>
      <p:pic>
        <p:nvPicPr>
          <p:cNvPr id="4" name="Image 3" descr="C:\Users\l.chamagne\Pictures\Coprosepat Présentation Portrait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58" y="1190366"/>
            <a:ext cx="5406828" cy="466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946796" y="1190366"/>
            <a:ext cx="351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6 443 000 d’habitants</a:t>
            </a:r>
          </a:p>
          <a:p>
            <a:r>
              <a:rPr lang="fr-FR" dirty="0" smtClean="0"/>
              <a:t>    - 3 618 000 sur le versant belge</a:t>
            </a:r>
          </a:p>
          <a:p>
            <a:r>
              <a:rPr lang="fr-FR" dirty="0"/>
              <a:t> </a:t>
            </a:r>
            <a:r>
              <a:rPr lang="fr-FR" dirty="0" smtClean="0"/>
              <a:t>   - 2 825 000 sur le versant français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748833" y="2593111"/>
            <a:ext cx="378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Densité plus importante sur le versant belge (213 </a:t>
            </a:r>
            <a:r>
              <a:rPr lang="fr-FR" dirty="0" err="1" smtClean="0"/>
              <a:t>hab</a:t>
            </a:r>
            <a:r>
              <a:rPr lang="fr-FR" dirty="0" smtClean="0"/>
              <a:t> / km</a:t>
            </a:r>
            <a:r>
              <a:rPr lang="fr-FR" baseline="30000" dirty="0" smtClean="0"/>
              <a:t>2</a:t>
            </a:r>
            <a:r>
              <a:rPr lang="fr-FR" dirty="0" smtClean="0"/>
              <a:t>) que sur le versant français (93 </a:t>
            </a:r>
            <a:r>
              <a:rPr lang="fr-FR" dirty="0" err="1" smtClean="0"/>
              <a:t>hab</a:t>
            </a:r>
            <a:r>
              <a:rPr lang="fr-FR" dirty="0" smtClean="0"/>
              <a:t> / km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748833" y="3820189"/>
            <a:ext cx="37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versant belge est moins rural (33%) que le versant français (41 %).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3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28861"/>
          </a:xfrm>
        </p:spPr>
        <p:txBody>
          <a:bodyPr/>
          <a:lstStyle/>
          <a:p>
            <a:r>
              <a:rPr lang="fr-FR" dirty="0" smtClean="0"/>
              <a:t>Un territoire défavorisé sur le plan socio-économique</a:t>
            </a:r>
            <a:endParaRPr lang="fr-FR" dirty="0"/>
          </a:p>
        </p:txBody>
      </p:sp>
      <p:pic>
        <p:nvPicPr>
          <p:cNvPr id="6" name="Image 5" descr="P:\Interreg - COPROSEPAT\MT3\Travaux\Cartes\Coprosepat Chômage (recadré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22" y="2203165"/>
            <a:ext cx="4320000" cy="417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01" y="2181454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29769" y="1702373"/>
            <a:ext cx="531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Taux de chômage au 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trimestre 2019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57678" y="1662950"/>
            <a:ext cx="3469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Taux de chômage en 2018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994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4"/>
            <a:ext cx="9768866" cy="1060836"/>
          </a:xfrm>
        </p:spPr>
        <p:txBody>
          <a:bodyPr/>
          <a:lstStyle/>
          <a:p>
            <a:r>
              <a:rPr lang="fr-FR" dirty="0" smtClean="0"/>
              <a:t>Un niveau de mortalité relativement élevé</a:t>
            </a:r>
            <a:endParaRPr lang="fr-FR" dirty="0"/>
          </a:p>
        </p:txBody>
      </p:sp>
      <p:pic>
        <p:nvPicPr>
          <p:cNvPr id="10" name="Image 9" descr="C:\Users\l.chamagne\Pictures\Coprosepat TCM générale noir (2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5" y="1376312"/>
            <a:ext cx="4619839" cy="390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029769" y="1702198"/>
            <a:ext cx="5504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Taux standardisés de mortalité 2011-2015</a:t>
            </a:r>
            <a:endParaRPr lang="fr-FR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27" y="2181454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857079" y="5024487"/>
            <a:ext cx="1006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Sur le versant belge, la surmortalité est principalement due aux</a:t>
            </a:r>
          </a:p>
          <a:p>
            <a:r>
              <a:rPr lang="fr-FR" dirty="0" smtClean="0"/>
              <a:t>Maladies cardiovasculaires (20%), cancers(20%), maladies respiratoires (11%), causes externes (7%)</a:t>
            </a:r>
          </a:p>
          <a:p>
            <a:endParaRPr lang="fr-FR" sz="800" dirty="0"/>
          </a:p>
          <a:p>
            <a:r>
              <a:rPr lang="fr-FR" b="1" dirty="0" smtClean="0"/>
              <a:t>Sur le versant français, la surmortalité est principalement due aux</a:t>
            </a:r>
          </a:p>
          <a:p>
            <a:r>
              <a:rPr lang="fr-FR" dirty="0" smtClean="0"/>
              <a:t>maladies cardiovasculaires (23%), cancers (15%), maladies respiratoires (14%), causes externes (14%)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893155"/>
          </a:xfrm>
        </p:spPr>
        <p:txBody>
          <a:bodyPr/>
          <a:lstStyle/>
          <a:p>
            <a:r>
              <a:rPr lang="fr-FR" dirty="0" smtClean="0"/>
              <a:t>Offre de soins : des complémentarités transfrontalières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29241" y="1055555"/>
            <a:ext cx="4772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Hôpitaux de court séjour et ZOAST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54997" y="2818421"/>
            <a:ext cx="4198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Quelques exemples de complémentarités transfrontalières : </a:t>
            </a:r>
          </a:p>
          <a:p>
            <a:r>
              <a:rPr lang="fr-FR" dirty="0" smtClean="0"/>
              <a:t>Givet est à 60 min. de l’hôpital de Charleville-Mézières par la route, </a:t>
            </a:r>
          </a:p>
          <a:p>
            <a:r>
              <a:rPr lang="fr-FR" dirty="0" smtClean="0"/>
              <a:t>mais à 30 min. de l’hôpital de Dinant</a:t>
            </a:r>
          </a:p>
          <a:p>
            <a:endParaRPr lang="fr-FR" dirty="0" smtClean="0"/>
          </a:p>
          <a:p>
            <a:r>
              <a:rPr lang="fr-FR" dirty="0" smtClean="0"/>
              <a:t>Le SMUR de Mont-Saint-Martin intervient dans les communes belges a proximité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16" y="1517220"/>
            <a:ext cx="5220000" cy="515022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4997" y="1765165"/>
            <a:ext cx="3465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ZOAST : </a:t>
            </a:r>
          </a:p>
          <a:p>
            <a:r>
              <a:rPr lang="fr-FR" dirty="0" smtClean="0"/>
              <a:t>Zones Organisées d’Accès aux Soins Transfrontaliers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94" y="539145"/>
            <a:ext cx="2160000" cy="9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02691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/>
              <a:t>Association appartenant à un réseau national (1 ORS par région française)</a:t>
            </a:r>
          </a:p>
          <a:p>
            <a:r>
              <a:rPr lang="fr-FR" dirty="0"/>
              <a:t>17 salariés situés sur deux sites</a:t>
            </a:r>
          </a:p>
          <a:p>
            <a:pPr lvl="1"/>
            <a:r>
              <a:rPr lang="fr-FR" dirty="0"/>
              <a:t>Strasbourg</a:t>
            </a:r>
          </a:p>
          <a:p>
            <a:pPr lvl="1"/>
            <a:r>
              <a:rPr lang="fr-FR" dirty="0"/>
              <a:t>Vandœuvre-lès-Nancy</a:t>
            </a:r>
          </a:p>
          <a:p>
            <a:r>
              <a:rPr lang="fr-FR" dirty="0" smtClean="0"/>
              <a:t>Aide à l’orientation et à l’évaluation des actions et politiques sanitaires, médico-sociales et sociales</a:t>
            </a:r>
          </a:p>
          <a:p>
            <a:r>
              <a:rPr lang="fr-FR" dirty="0" smtClean="0"/>
              <a:t>Production d’études quantitatives et qualitatives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Recueil, traitement et analyse des données quantitatives disponibles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Enquête qualitatives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75995"/>
          </a:xfrm>
        </p:spPr>
        <p:txBody>
          <a:bodyPr/>
          <a:lstStyle/>
          <a:p>
            <a:r>
              <a:rPr lang="fr-FR" dirty="0" smtClean="0"/>
              <a:t>Observatoire régional de la santé du Grand 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mise en place du portrait de territoire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 portrait de territoire répond à la nécessité de connaître les forces et les faiblesses du territoire en matière d’offre et de besoins de soins afin d’orienter les décisions.</a:t>
            </a:r>
          </a:p>
          <a:p>
            <a:r>
              <a:rPr lang="fr-FR" dirty="0" smtClean="0"/>
              <a:t>Il doit aider à identifier les complémentarités d’offre de soins pouvant exister entre les deux pays.</a:t>
            </a:r>
          </a:p>
          <a:p>
            <a:r>
              <a:rPr lang="fr-FR" dirty="0" smtClean="0"/>
              <a:t>Les indicateurs recherchés recouvrent 3 thèmes :</a:t>
            </a:r>
          </a:p>
          <a:p>
            <a:pPr lvl="1"/>
            <a:r>
              <a:rPr lang="fr-FR" dirty="0" smtClean="0"/>
              <a:t>Indicateurs de cadrage démographiques et socio économiques</a:t>
            </a:r>
          </a:p>
          <a:p>
            <a:pPr lvl="1"/>
            <a:r>
              <a:rPr lang="fr-FR" dirty="0" smtClean="0"/>
              <a:t>Indicateurs décrivant l’état de santé</a:t>
            </a:r>
          </a:p>
          <a:p>
            <a:pPr lvl="1"/>
            <a:r>
              <a:rPr lang="fr-FR" dirty="0" smtClean="0"/>
              <a:t>Indicateurs décrivant l’offre de soins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75995"/>
          </a:xfrm>
        </p:spPr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4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L’ensemble des opérateurs impliqués dans le projet </a:t>
            </a:r>
            <a:r>
              <a:rPr lang="fr-FR" dirty="0" err="1" smtClean="0"/>
              <a:t>Coprosepat</a:t>
            </a:r>
            <a:r>
              <a:rPr lang="fr-FR" dirty="0" smtClean="0"/>
              <a:t> participe à la réflexion autour des indicateurs souhaitables</a:t>
            </a:r>
          </a:p>
          <a:p>
            <a:r>
              <a:rPr lang="fr-FR" dirty="0" smtClean="0"/>
              <a:t>L’Observatoire de la santé de la province de Luxembourg et l’Observatoire régional de la santé du Grand Est s’occupent du recueil des données et de leur traitement.</a:t>
            </a:r>
          </a:p>
          <a:p>
            <a:r>
              <a:rPr lang="fr-FR" dirty="0" smtClean="0"/>
              <a:t>Les travaux sont régulièrement présentés et discutés avec l’ensemble des opérateurs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75995"/>
          </a:xfrm>
        </p:spPr>
        <p:txBody>
          <a:bodyPr/>
          <a:lstStyle/>
          <a:p>
            <a:r>
              <a:rPr lang="fr-FR" dirty="0" smtClean="0"/>
              <a:t>Un travail de collaboration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4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8" y="1195754"/>
            <a:ext cx="9768866" cy="566224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Les bases de données (recensements, bases administratives, …) sont généralement constituées de façon indépendante d’un pays à l’autre. </a:t>
            </a:r>
          </a:p>
          <a:p>
            <a:pPr lvl="1"/>
            <a:r>
              <a:rPr lang="fr-FR" dirty="0" smtClean="0"/>
              <a:t>Les logiques qui mènent à leur création sont donc souvent différentes</a:t>
            </a:r>
          </a:p>
          <a:p>
            <a:pPr lvl="1"/>
            <a:r>
              <a:rPr lang="fr-FR" dirty="0" smtClean="0"/>
              <a:t>Les données recherchées sont également souvent différentes</a:t>
            </a:r>
          </a:p>
          <a:p>
            <a:r>
              <a:rPr lang="fr-FR" dirty="0" smtClean="0"/>
              <a:t>Le travail de comparaison consiste à repérer :</a:t>
            </a:r>
          </a:p>
          <a:p>
            <a:pPr lvl="1"/>
            <a:r>
              <a:rPr lang="fr-FR" dirty="0" smtClean="0"/>
              <a:t>Quel champ est couvert par un indicateur</a:t>
            </a:r>
          </a:p>
          <a:p>
            <a:pPr lvl="1"/>
            <a:r>
              <a:rPr lang="fr-FR" dirty="0" smtClean="0"/>
              <a:t>Quelle population est exclue</a:t>
            </a:r>
          </a:p>
          <a:p>
            <a:pPr lvl="1"/>
            <a:r>
              <a:rPr lang="fr-FR" dirty="0" smtClean="0"/>
              <a:t>Les limites de l’indicateur</a:t>
            </a:r>
          </a:p>
          <a:p>
            <a:r>
              <a:rPr lang="fr-FR" dirty="0" smtClean="0"/>
              <a:t>Ce travail permet :</a:t>
            </a:r>
          </a:p>
          <a:p>
            <a:pPr lvl="1"/>
            <a:r>
              <a:rPr lang="fr-FR" dirty="0" smtClean="0"/>
              <a:t>D’exclure les indicateurs non comparables</a:t>
            </a:r>
          </a:p>
          <a:p>
            <a:pPr lvl="1"/>
            <a:r>
              <a:rPr lang="fr-FR" dirty="0" smtClean="0"/>
              <a:t>Prendre des précautions dans l’interprétation des résultats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travail de comparabilité des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9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7" y="1195754"/>
            <a:ext cx="10466493" cy="495212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Constitution d’une liste d’indicateurs existants de chaque côté de la frontière</a:t>
            </a:r>
          </a:p>
          <a:p>
            <a:r>
              <a:rPr lang="fr-FR" dirty="0" smtClean="0"/>
              <a:t>Les indicateurs n’existants pas ou n’étant pas accessibles dans les deux pays sont éliminés de cette première liste</a:t>
            </a:r>
          </a:p>
          <a:p>
            <a:r>
              <a:rPr lang="fr-FR" dirty="0" smtClean="0"/>
              <a:t>Description des indicateurs (champ couvert, limites, …) afin de vérifier leur comparabilité</a:t>
            </a:r>
          </a:p>
          <a:p>
            <a:r>
              <a:rPr lang="fr-FR" dirty="0" smtClean="0"/>
              <a:t>Sélection des indicateurs comparables de chaque côté de la frontière</a:t>
            </a:r>
          </a:p>
          <a:p>
            <a:r>
              <a:rPr lang="fr-FR" dirty="0" smtClean="0"/>
              <a:t>Recherche des données des indicateurs sélectionnés</a:t>
            </a:r>
          </a:p>
          <a:p>
            <a:r>
              <a:rPr lang="fr-FR" dirty="0" smtClean="0"/>
              <a:t>Constitution du tableau de bord</a:t>
            </a:r>
          </a:p>
          <a:p>
            <a:r>
              <a:rPr lang="fr-FR" dirty="0" smtClean="0"/>
              <a:t>Rédaction du portrait de territoire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75995"/>
          </a:xfrm>
        </p:spPr>
        <p:txBody>
          <a:bodyPr/>
          <a:lstStyle/>
          <a:p>
            <a:r>
              <a:rPr lang="fr-FR" dirty="0" smtClean="0"/>
              <a:t>Les étapes de la construction du portrait de territoire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productions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06697" y="1195753"/>
            <a:ext cx="10466493" cy="534755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endParaRPr lang="fr-FR" sz="1400" dirty="0" smtClean="0"/>
          </a:p>
          <a:p>
            <a:r>
              <a:rPr lang="fr-FR" dirty="0" smtClean="0"/>
              <a:t>130 </a:t>
            </a:r>
            <a:r>
              <a:rPr lang="fr-FR" dirty="0"/>
              <a:t>indicateurs :</a:t>
            </a:r>
          </a:p>
          <a:p>
            <a:pPr lvl="1"/>
            <a:r>
              <a:rPr lang="fr-FR" dirty="0" err="1"/>
              <a:t>Sociodémographie</a:t>
            </a:r>
            <a:r>
              <a:rPr lang="fr-FR" dirty="0"/>
              <a:t>, Etat de santé, Offre de soins</a:t>
            </a:r>
          </a:p>
          <a:p>
            <a:pPr lvl="1"/>
            <a:r>
              <a:rPr lang="fr-FR" dirty="0"/>
              <a:t>Décliné sur 5 territoires : </a:t>
            </a:r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mtClean="0"/>
              <a:t>Tableaux </a:t>
            </a:r>
            <a:r>
              <a:rPr lang="fr-FR" dirty="0" smtClean="0"/>
              <a:t>en </a:t>
            </a:r>
            <a:r>
              <a:rPr lang="fr-FR" dirty="0"/>
              <a:t>ligne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2400" dirty="0">
                <a:hlinkClick r:id="rId2"/>
              </a:rPr>
              <a:t>https://coprosepat.eu/realisation-dun-diagnostic-partage-sante-du-territoire-frontalier</a:t>
            </a:r>
            <a:r>
              <a:rPr lang="fr-FR" sz="2400" dirty="0" smtClean="0">
                <a:hlinkClick r:id="rId2"/>
              </a:rPr>
              <a:t>/</a:t>
            </a:r>
            <a:endParaRPr lang="fr-FR" sz="24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6698" y="296623"/>
            <a:ext cx="9768866" cy="975995"/>
          </a:xfrm>
        </p:spPr>
        <p:txBody>
          <a:bodyPr/>
          <a:lstStyle/>
          <a:p>
            <a:r>
              <a:rPr lang="fr-FR" dirty="0" smtClean="0"/>
              <a:t>Le tableau de bord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96" y="2761333"/>
            <a:ext cx="102298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S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SGE" id="{A6AA3D42-DB0D-4EC7-BCBC-0CD8568AAA89}" vid="{0911E9EF-525F-49BB-8098-2E799D88A5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ORSGE</Template>
  <TotalTime>2238</TotalTime>
  <Words>664</Words>
  <Application>Microsoft Office PowerPoint</Application>
  <PresentationFormat>Personnalisé</PresentationFormat>
  <Paragraphs>113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  <vt:variant>
        <vt:lpstr>Diaporamas personnalisés</vt:lpstr>
      </vt:variant>
      <vt:variant>
        <vt:i4>1</vt:i4>
      </vt:variant>
    </vt:vector>
  </HeadingPairs>
  <TitlesOfParts>
    <vt:vector size="18" baseType="lpstr">
      <vt:lpstr>ORSGE</vt:lpstr>
      <vt:lpstr>Présentation PowerPoint</vt:lpstr>
      <vt:lpstr>Observatoire régional de la santé du Grand Est</vt:lpstr>
      <vt:lpstr>La mise en place du portrait de territoire</vt:lpstr>
      <vt:lpstr>Objectif</vt:lpstr>
      <vt:lpstr>Un travail de collaboration</vt:lpstr>
      <vt:lpstr>Un travail de comparabilité des données</vt:lpstr>
      <vt:lpstr>Les étapes de la construction du portrait de territoire</vt:lpstr>
      <vt:lpstr>Les productions</vt:lpstr>
      <vt:lpstr>Le tableau de bord</vt:lpstr>
      <vt:lpstr>Le portrait de territoire</vt:lpstr>
      <vt:lpstr>Principaux résultats</vt:lpstr>
      <vt:lpstr>Le territoire</vt:lpstr>
      <vt:lpstr>Un territoire défavorisé sur le plan socio-économique</vt:lpstr>
      <vt:lpstr>Un niveau de mortalité relativement élevé</vt:lpstr>
      <vt:lpstr>Offre de soins : des complémentarités transfrontalières</vt:lpstr>
      <vt:lpstr>Présentation PowerPoint</vt:lpstr>
      <vt:lpstr>ORS 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DROESCH</dc:creator>
  <cp:lastModifiedBy>chamagne</cp:lastModifiedBy>
  <cp:revision>134</cp:revision>
  <dcterms:created xsi:type="dcterms:W3CDTF">2020-02-19T14:59:21Z</dcterms:created>
  <dcterms:modified xsi:type="dcterms:W3CDTF">2021-05-07T07:14:10Z</dcterms:modified>
</cp:coreProperties>
</file>