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2" r:id="rId3"/>
    <p:sldId id="263" r:id="rId4"/>
    <p:sldId id="264" r:id="rId5"/>
    <p:sldId id="267" r:id="rId6"/>
    <p:sldId id="261" r:id="rId7"/>
    <p:sldId id="268" r:id="rId8"/>
    <p:sldId id="269" r:id="rId9"/>
    <p:sldId id="271" r:id="rId10"/>
    <p:sldId id="274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75107-AB60-43DC-8129-67FFE262E6D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9821A-BC2C-4817-95C7-B4E269D0793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2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5DB9-784F-486E-9ADC-29CA3237FC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1F6B-6B6D-45B5-A776-DFD218A85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7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5DB9-784F-486E-9ADC-29CA3237FC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1F6B-6B6D-45B5-A776-DFD218A85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9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5DB9-784F-486E-9ADC-29CA3237FC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1F6B-6B6D-45B5-A776-DFD218A85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 smtClean="0"/>
              <a:t>Auteur / Date (Insertion &gt; En-tête/Pied de page &gt; Appliquer partout)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835EE-DD01-4221-9DB8-076E4A1E3CD0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  <a:prstGeom prst="rect">
            <a:avLst/>
          </a:prstGeom>
        </p:spPr>
        <p:txBody>
          <a:bodyPr anchor="ctr"/>
          <a:lstStyle/>
          <a:p>
            <a:r>
              <a:rPr lang="fr-FR" smtClean="0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91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1"/>
          </p:nvPr>
        </p:nvSpPr>
        <p:spPr>
          <a:xfrm>
            <a:off x="3238500" y="0"/>
            <a:ext cx="5905499" cy="603885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4600">
                <a:solidFill>
                  <a:srgbClr val="707173"/>
                </a:solidFill>
              </a:defRPr>
            </a:lvl1pPr>
          </a:lstStyle>
          <a:p>
            <a:pPr lvl="0"/>
            <a:endParaRPr lang="fr-BE" noProof="0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3" y="188640"/>
            <a:ext cx="2880320" cy="568863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Titre de chapitre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BE" smtClean="0">
                <a:solidFill>
                  <a:prstClr val="black">
                    <a:tint val="75000"/>
                  </a:prstClr>
                </a:solidFill>
              </a:rPr>
              <a:t>Auteur / Date (Insertion &gt; En-tête/Pied de page &gt; Appliquer partout)</a:t>
            </a:r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0835EE-DD01-4221-9DB8-076E4A1E3CD0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5DB9-784F-486E-9ADC-29CA3237FC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1F6B-6B6D-45B5-A776-DFD218A85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0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5DB9-784F-486E-9ADC-29CA3237FC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1F6B-6B6D-45B5-A776-DFD218A85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5DB9-784F-486E-9ADC-29CA3237FC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1F6B-6B6D-45B5-A776-DFD218A85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5DB9-784F-486E-9ADC-29CA3237FC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1F6B-6B6D-45B5-A776-DFD218A85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5DB9-784F-486E-9ADC-29CA3237FC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1F6B-6B6D-45B5-A776-DFD218A85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2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5DB9-784F-486E-9ADC-29CA3237FC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1F6B-6B6D-45B5-A776-DFD218A85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5DB9-784F-486E-9ADC-29CA3237FC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1F6B-6B6D-45B5-A776-DFD218A85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5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5DB9-784F-486E-9ADC-29CA3237FC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1F6B-6B6D-45B5-A776-DFD218A85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45DB9-784F-486E-9ADC-29CA3237FC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81F6B-6B6D-45B5-A776-DFD218A85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5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74" y="2306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2564904"/>
            <a:ext cx="6264696" cy="1611611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fr-BE" sz="3600" dirty="0" smtClean="0">
                <a:solidFill>
                  <a:srgbClr val="A36298"/>
                </a:solidFill>
                <a:latin typeface="+mj-lt"/>
              </a:rPr>
              <a:t>COPROSEPAT</a:t>
            </a:r>
            <a:r>
              <a:rPr lang="fr-BE" sz="3600" dirty="0" smtClean="0">
                <a:solidFill>
                  <a:srgbClr val="000099"/>
                </a:solidFill>
                <a:latin typeface="+mj-lt"/>
              </a:rPr>
              <a:t/>
            </a:r>
            <a:br>
              <a:rPr lang="fr-BE" sz="3600" dirty="0" smtClean="0">
                <a:solidFill>
                  <a:srgbClr val="000099"/>
                </a:solidFill>
                <a:latin typeface="+mj-lt"/>
              </a:rPr>
            </a:br>
            <a:r>
              <a:rPr lang="fr-BE" sz="2700" dirty="0" smtClean="0">
                <a:latin typeface="+mj-lt"/>
              </a:rPr>
              <a:t>M</a:t>
            </a:r>
            <a:r>
              <a:rPr lang="en-US" sz="2000" dirty="0" err="1" smtClean="0">
                <a:latin typeface="+mj-lt"/>
              </a:rPr>
              <a:t>ise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en place d’un </a:t>
            </a:r>
            <a:r>
              <a:rPr lang="en-US" sz="2000" dirty="0" err="1">
                <a:latin typeface="+mj-lt"/>
              </a:rPr>
              <a:t>parcours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éducatif</a:t>
            </a:r>
            <a:r>
              <a:rPr lang="en-US" sz="2000" dirty="0">
                <a:latin typeface="+mj-lt"/>
              </a:rPr>
              <a:t>  pour les patients </a:t>
            </a:r>
            <a:r>
              <a:rPr lang="en-US" sz="2000" dirty="0" err="1">
                <a:latin typeface="+mj-lt"/>
              </a:rPr>
              <a:t>insuffisants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cardiaques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endParaRPr lang="fr-BE" sz="3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3768" y="66690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0000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PROGRAMME DE COOPÉRATION TRANSFRONTALIÈRE</a:t>
            </a:r>
          </a:p>
          <a:p>
            <a:r>
              <a:rPr lang="nl-NL" sz="1000" b="1" dirty="0">
                <a:solidFill>
                  <a:srgbClr val="9FAEE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GRENSOVERSCHRIJDEND SAMENWERKINGSPROGRAMMA</a:t>
            </a:r>
            <a:endParaRPr lang="fr-BE" sz="1000" b="1" dirty="0">
              <a:solidFill>
                <a:srgbClr val="9FAEE5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fr-BE" sz="1000" b="1" dirty="0">
              <a:solidFill>
                <a:srgbClr val="00009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ZoneTexte 10"/>
          <p:cNvSpPr txBox="1">
            <a:spLocks noChangeArrowheads="1"/>
          </p:cNvSpPr>
          <p:nvPr/>
        </p:nvSpPr>
        <p:spPr bwMode="auto">
          <a:xfrm>
            <a:off x="1" y="6475413"/>
            <a:ext cx="914399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700" b="1" dirty="0">
                <a:solidFill>
                  <a:srgbClr val="0000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AVEC LE SOUTIEN DU FONDS EUROPÉEN DE DÉVELOPPEMENT RÉGIONAL</a:t>
            </a:r>
          </a:p>
          <a:p>
            <a:pPr algn="ctr"/>
            <a:r>
              <a:rPr lang="nl-NL" sz="700" b="1" dirty="0">
                <a:solidFill>
                  <a:srgbClr val="9FAEE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MET STEUN VAN HET EUROPEES FONDS VOOR REGIONALE ONTWIKKELING</a:t>
            </a:r>
            <a:endParaRPr lang="fr-BE" sz="700" b="1" dirty="0">
              <a:solidFill>
                <a:srgbClr val="00009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77072"/>
            <a:ext cx="1062311" cy="10623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35" y="4089969"/>
            <a:ext cx="1062311" cy="10623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74" y="4102866"/>
            <a:ext cx="1062311" cy="10623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9" y="4115763"/>
            <a:ext cx="1062311" cy="10623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01" y="621640"/>
            <a:ext cx="4536546" cy="179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472513" y="522920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99"/>
                </a:solidFill>
                <a:latin typeface="+mj-lt"/>
                <a:ea typeface="+mj-ea"/>
                <a:cs typeface="Montserrat" pitchFamily="50" charset="0"/>
              </a:rPr>
              <a:t>Dr</a:t>
            </a:r>
            <a:r>
              <a:rPr lang="en-US" dirty="0" smtClean="0">
                <a:solidFill>
                  <a:srgbClr val="000099"/>
                </a:solidFill>
                <a:latin typeface="+mj-lt"/>
                <a:ea typeface="+mj-ea"/>
                <a:cs typeface="Montserrat" pitchFamily="50" charset="0"/>
              </a:rPr>
              <a:t> L. </a:t>
            </a:r>
            <a:r>
              <a:rPr lang="en-US" dirty="0" smtClean="0">
                <a:solidFill>
                  <a:srgbClr val="000099"/>
                </a:solidFill>
                <a:latin typeface="+mj-lt"/>
                <a:ea typeface="+mj-ea"/>
                <a:cs typeface="Montserrat" pitchFamily="50" charset="0"/>
              </a:rPr>
              <a:t>Gabriel</a:t>
            </a:r>
            <a:endParaRPr lang="en-US" dirty="0" smtClean="0">
              <a:solidFill>
                <a:srgbClr val="000099"/>
              </a:solidFill>
              <a:latin typeface="+mj-lt"/>
              <a:ea typeface="+mj-ea"/>
              <a:cs typeface="Montserrat" pitchFamily="50" charset="0"/>
            </a:endParaRPr>
          </a:p>
          <a:p>
            <a:pPr algn="ctr"/>
            <a:r>
              <a:rPr lang="en-US" dirty="0" smtClean="0">
                <a:solidFill>
                  <a:srgbClr val="000099"/>
                </a:solidFill>
                <a:latin typeface="+mj-lt"/>
                <a:ea typeface="+mj-ea"/>
                <a:cs typeface="Montserrat" pitchFamily="50" charset="0"/>
              </a:rPr>
              <a:t>CHU UCL Namur- site Godinne</a:t>
            </a:r>
          </a:p>
          <a:p>
            <a:pPr algn="ctr"/>
            <a:r>
              <a:rPr lang="en-US" dirty="0" smtClean="0">
                <a:solidFill>
                  <a:srgbClr val="000099"/>
                </a:solidFill>
                <a:latin typeface="+mj-lt"/>
                <a:ea typeface="+mj-ea"/>
                <a:cs typeface="Montserrat" pitchFamily="50" charset="0"/>
              </a:rPr>
              <a:t>24-03-2022</a:t>
            </a:r>
            <a:endParaRPr lang="en-US" dirty="0">
              <a:solidFill>
                <a:srgbClr val="000099"/>
              </a:solidFill>
              <a:latin typeface="+mj-lt"/>
              <a:ea typeface="+mj-ea"/>
              <a:cs typeface="Montserra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Chapitres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BE" dirty="0" smtClean="0"/>
              <a:t>Fiche 1: informations générales</a:t>
            </a:r>
          </a:p>
          <a:p>
            <a:r>
              <a:rPr lang="fr-BE" dirty="0" smtClean="0"/>
              <a:t>Fiche 2: mieux comprendre le fonctionnement de mon cœur</a:t>
            </a:r>
          </a:p>
          <a:p>
            <a:r>
              <a:rPr lang="fr-BE" dirty="0" smtClean="0"/>
              <a:t>Fiche 3: mieux comprendre mon traitement</a:t>
            </a:r>
          </a:p>
          <a:p>
            <a:pPr lvl="1"/>
            <a:r>
              <a:rPr lang="fr-BE" dirty="0" smtClean="0"/>
              <a:t>3A: médicamenteux</a:t>
            </a:r>
          </a:p>
          <a:p>
            <a:pPr lvl="1"/>
            <a:r>
              <a:rPr lang="fr-BE" dirty="0" smtClean="0"/>
              <a:t>3B: non médicamenteux</a:t>
            </a:r>
          </a:p>
          <a:p>
            <a:r>
              <a:rPr lang="fr-BE" dirty="0" smtClean="0"/>
              <a:t>Fiche 4: mieux vivre avec mon insuffisance cardiaque</a:t>
            </a:r>
          </a:p>
          <a:p>
            <a:r>
              <a:rPr lang="fr-BE" dirty="0" smtClean="0"/>
              <a:t>Fiche 5: pour aller plus loin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032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63" y="0"/>
            <a:ext cx="48264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8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89658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2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3561"/>
            <a:ext cx="48245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1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6277"/>
            <a:ext cx="4824536" cy="6869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1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8362"/>
            <a:ext cx="5112568" cy="6886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5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"/>
            <a:ext cx="439252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5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5403"/>
            <a:ext cx="5256624" cy="6883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9623"/>
            <a:ext cx="4896584" cy="686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1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18502"/>
            <a:ext cx="4608552" cy="6876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3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835EE-DD01-4221-9DB8-076E4A1E3CD0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E9609B"/>
                </a:solidFill>
              </a:rPr>
              <a:t>C’est</a:t>
            </a:r>
            <a:r>
              <a:rPr lang="en-US" dirty="0" smtClean="0">
                <a:solidFill>
                  <a:srgbClr val="E9609B"/>
                </a:solidFill>
              </a:rPr>
              <a:t> quoi COPROSEPAT?</a:t>
            </a:r>
            <a:endParaRPr lang="en-US" dirty="0">
              <a:solidFill>
                <a:srgbClr val="E9609B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01" y="621640"/>
            <a:ext cx="4536546" cy="179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13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7"/>
            <a:ext cx="4608592" cy="6857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32863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9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"/>
          <a:stretch/>
        </p:blipFill>
        <p:spPr bwMode="auto">
          <a:xfrm rot="5400000">
            <a:off x="1491443" y="-875689"/>
            <a:ext cx="6336705" cy="8609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8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48245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7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"/>
            <a:ext cx="475256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6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7515"/>
            <a:ext cx="4968592" cy="687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2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5040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7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89658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2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979"/>
            <a:ext cx="4824536" cy="6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7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COPROSEPAT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5EA8"/>
                </a:solidFill>
              </a:rPr>
              <a:t>CO</a:t>
            </a:r>
            <a:r>
              <a:rPr lang="en-US" dirty="0" err="1" smtClean="0"/>
              <a:t>opération</a:t>
            </a:r>
            <a:r>
              <a:rPr lang="en-US" dirty="0" smtClean="0"/>
              <a:t> </a:t>
            </a:r>
            <a:r>
              <a:rPr lang="en-US" dirty="0" err="1" smtClean="0"/>
              <a:t>transfrontalière</a:t>
            </a:r>
            <a:r>
              <a:rPr lang="en-US" dirty="0" smtClean="0"/>
              <a:t> en </a:t>
            </a:r>
            <a:r>
              <a:rPr lang="en-US" dirty="0" err="1" smtClean="0">
                <a:solidFill>
                  <a:srgbClr val="005EA8"/>
                </a:solidFill>
              </a:rPr>
              <a:t>PRO</a:t>
            </a:r>
            <a:r>
              <a:rPr lang="en-US" dirty="0" err="1" smtClean="0"/>
              <a:t>motion</a:t>
            </a:r>
            <a:r>
              <a:rPr lang="en-US" dirty="0" smtClean="0"/>
              <a:t> à la </a:t>
            </a:r>
            <a:r>
              <a:rPr lang="en-US" dirty="0" smtClean="0">
                <a:solidFill>
                  <a:srgbClr val="005EA8"/>
                </a:solidFill>
              </a:rPr>
              <a:t>S</a:t>
            </a:r>
            <a:r>
              <a:rPr lang="en-US" dirty="0" smtClean="0"/>
              <a:t>anté et </a:t>
            </a:r>
            <a:r>
              <a:rPr lang="en-US" dirty="0" smtClean="0">
                <a:solidFill>
                  <a:srgbClr val="005EA8"/>
                </a:solidFill>
              </a:rPr>
              <a:t>E</a:t>
            </a:r>
            <a:r>
              <a:rPr lang="en-US" dirty="0" smtClean="0"/>
              <a:t>ducation du </a:t>
            </a:r>
            <a:r>
              <a:rPr lang="en-US" dirty="0" err="1" smtClean="0">
                <a:solidFill>
                  <a:srgbClr val="005EA8"/>
                </a:solidFill>
              </a:rPr>
              <a:t>PAT</a:t>
            </a:r>
            <a:r>
              <a:rPr lang="en-US" dirty="0" err="1" smtClean="0"/>
              <a:t>ient</a:t>
            </a:r>
            <a:r>
              <a:rPr lang="en-US" dirty="0" smtClean="0"/>
              <a:t> en </a:t>
            </a:r>
            <a:r>
              <a:rPr lang="en-US" dirty="0" err="1" smtClean="0"/>
              <a:t>milieur</a:t>
            </a:r>
            <a:r>
              <a:rPr lang="en-US" dirty="0" smtClean="0"/>
              <a:t> rural</a:t>
            </a:r>
          </a:p>
          <a:p>
            <a:r>
              <a:rPr lang="en-US" dirty="0" smtClean="0"/>
              <a:t>Module 5:mise en place d’un </a:t>
            </a:r>
            <a:r>
              <a:rPr lang="en-US" dirty="0" err="1" smtClean="0"/>
              <a:t>parcours</a:t>
            </a:r>
            <a:r>
              <a:rPr lang="en-US" dirty="0" smtClean="0"/>
              <a:t> </a:t>
            </a:r>
            <a:r>
              <a:rPr lang="en-US" dirty="0" err="1" smtClean="0"/>
              <a:t>éducatif</a:t>
            </a:r>
            <a:r>
              <a:rPr lang="en-US" dirty="0" smtClean="0"/>
              <a:t>  pour les patients </a:t>
            </a:r>
            <a:r>
              <a:rPr lang="en-US" dirty="0" err="1" smtClean="0"/>
              <a:t>insuffisants</a:t>
            </a:r>
            <a:r>
              <a:rPr lang="en-US" dirty="0" smtClean="0"/>
              <a:t> </a:t>
            </a:r>
            <a:r>
              <a:rPr lang="en-US" dirty="0" err="1" smtClean="0"/>
              <a:t>cardiaques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rgbClr val="005EA8"/>
                </a:solidFill>
              </a:rPr>
              <a:t>Renforcement</a:t>
            </a:r>
            <a:r>
              <a:rPr lang="en-US" dirty="0" smtClean="0">
                <a:solidFill>
                  <a:srgbClr val="005EA8"/>
                </a:solidFill>
              </a:rPr>
              <a:t> des </a:t>
            </a:r>
            <a:r>
              <a:rPr lang="en-US" dirty="0" err="1" smtClean="0">
                <a:solidFill>
                  <a:srgbClr val="005EA8"/>
                </a:solidFill>
              </a:rPr>
              <a:t>compétences</a:t>
            </a:r>
            <a:r>
              <a:rPr lang="en-US" dirty="0" smtClean="0">
                <a:solidFill>
                  <a:srgbClr val="005EA8"/>
                </a:solidFill>
              </a:rPr>
              <a:t> des </a:t>
            </a:r>
            <a:r>
              <a:rPr lang="en-US" dirty="0" err="1" smtClean="0">
                <a:solidFill>
                  <a:srgbClr val="005EA8"/>
                </a:solidFill>
              </a:rPr>
              <a:t>soignants</a:t>
            </a:r>
            <a:r>
              <a:rPr lang="en-US" dirty="0" smtClean="0">
                <a:solidFill>
                  <a:srgbClr val="005EA8"/>
                </a:solidFill>
              </a:rPr>
              <a:t> de première </a:t>
            </a:r>
            <a:r>
              <a:rPr lang="en-US" dirty="0" err="1" smtClean="0">
                <a:solidFill>
                  <a:srgbClr val="005EA8"/>
                </a:solidFill>
              </a:rPr>
              <a:t>ligne</a:t>
            </a:r>
            <a:r>
              <a:rPr lang="en-US" dirty="0" smtClean="0">
                <a:solidFill>
                  <a:srgbClr val="005EA8"/>
                </a:solidFill>
              </a:rPr>
              <a:t> pour </a:t>
            </a:r>
            <a:r>
              <a:rPr lang="en-US" dirty="0" err="1" smtClean="0">
                <a:solidFill>
                  <a:srgbClr val="005EA8"/>
                </a:solidFill>
              </a:rPr>
              <a:t>développer</a:t>
            </a:r>
            <a:r>
              <a:rPr lang="en-US" dirty="0" smtClean="0">
                <a:solidFill>
                  <a:srgbClr val="005EA8"/>
                </a:solidFill>
              </a:rPr>
              <a:t> des ateliers </a:t>
            </a:r>
            <a:r>
              <a:rPr lang="en-US" dirty="0" err="1" smtClean="0">
                <a:solidFill>
                  <a:srgbClr val="005EA8"/>
                </a:solidFill>
              </a:rPr>
              <a:t>d’éducation</a:t>
            </a:r>
            <a:r>
              <a:rPr lang="en-US" dirty="0" smtClean="0">
                <a:solidFill>
                  <a:srgbClr val="005EA8"/>
                </a:solidFill>
              </a:rPr>
              <a:t> </a:t>
            </a:r>
            <a:r>
              <a:rPr lang="en-US" dirty="0" err="1" smtClean="0">
                <a:solidFill>
                  <a:srgbClr val="005EA8"/>
                </a:solidFill>
              </a:rPr>
              <a:t>thérapeutique</a:t>
            </a:r>
            <a:r>
              <a:rPr lang="en-US" dirty="0" smtClean="0">
                <a:solidFill>
                  <a:srgbClr val="005EA8"/>
                </a:solidFill>
              </a:rPr>
              <a:t> </a:t>
            </a:r>
            <a:r>
              <a:rPr lang="en-US" dirty="0" err="1" smtClean="0">
                <a:solidFill>
                  <a:srgbClr val="005EA8"/>
                </a:solidFill>
              </a:rPr>
              <a:t>destinés</a:t>
            </a:r>
            <a:r>
              <a:rPr lang="en-US" dirty="0" smtClean="0">
                <a:solidFill>
                  <a:srgbClr val="005EA8"/>
                </a:solidFill>
              </a:rPr>
              <a:t> aux patients et à </a:t>
            </a:r>
            <a:r>
              <a:rPr lang="en-US" dirty="0" err="1" smtClean="0">
                <a:solidFill>
                  <a:srgbClr val="005EA8"/>
                </a:solidFill>
              </a:rPr>
              <a:t>leurs</a:t>
            </a:r>
            <a:r>
              <a:rPr lang="en-US" dirty="0" smtClean="0">
                <a:solidFill>
                  <a:srgbClr val="005EA8"/>
                </a:solidFill>
              </a:rPr>
              <a:t> </a:t>
            </a:r>
            <a:r>
              <a:rPr lang="en-US" dirty="0" err="1" smtClean="0">
                <a:solidFill>
                  <a:srgbClr val="005EA8"/>
                </a:solidFill>
              </a:rPr>
              <a:t>familles</a:t>
            </a:r>
            <a:endParaRPr lang="en-US" dirty="0">
              <a:solidFill>
                <a:srgbClr val="005EA8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99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0192" y="116632"/>
            <a:ext cx="2658294" cy="1143000"/>
          </a:xfrm>
        </p:spPr>
        <p:txBody>
          <a:bodyPr/>
          <a:lstStyle/>
          <a:p>
            <a:r>
              <a:rPr lang="en-US" sz="2800" dirty="0" err="1" smtClean="0"/>
              <a:t>Territoire</a:t>
            </a:r>
            <a:r>
              <a:rPr lang="en-US" sz="2800" dirty="0" smtClean="0"/>
              <a:t> INTERREG</a:t>
            </a:r>
            <a:endParaRPr lang="en-US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4</a:t>
            </a:fld>
            <a:endParaRPr lang="fr-BE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8"/>
          <a:stretch/>
        </p:blipFill>
        <p:spPr bwMode="auto">
          <a:xfrm>
            <a:off x="395536" y="100261"/>
            <a:ext cx="56769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4139952" y="2348880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Projet</a:t>
            </a:r>
            <a:r>
              <a:rPr lang="en-US" dirty="0" smtClean="0"/>
              <a:t> COPROSEPAT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But: transposition de la </a:t>
            </a:r>
            <a:r>
              <a:rPr lang="en-US" sz="2400" dirty="0" err="1" smtClean="0"/>
              <a:t>méthodologie</a:t>
            </a:r>
            <a:r>
              <a:rPr lang="en-US" sz="2400" dirty="0" smtClean="0"/>
              <a:t> des </a:t>
            </a:r>
            <a:r>
              <a:rPr lang="en-US" sz="2400" dirty="0" err="1" smtClean="0"/>
              <a:t>cliniques</a:t>
            </a:r>
            <a:r>
              <a:rPr lang="en-US" sz="2400" dirty="0" smtClean="0"/>
              <a:t> </a:t>
            </a:r>
            <a:r>
              <a:rPr lang="en-US" sz="2400" dirty="0" err="1" smtClean="0"/>
              <a:t>d’insuffisance</a:t>
            </a:r>
            <a:r>
              <a:rPr lang="en-US" sz="2400" dirty="0" smtClean="0"/>
              <a:t> </a:t>
            </a:r>
            <a:r>
              <a:rPr lang="en-US" sz="2400" dirty="0" err="1" smtClean="0"/>
              <a:t>cardiaque</a:t>
            </a:r>
            <a:r>
              <a:rPr lang="en-US" sz="2400" dirty="0" smtClean="0"/>
              <a:t> </a:t>
            </a:r>
            <a:r>
              <a:rPr lang="en-US" sz="2400" dirty="0" err="1" smtClean="0"/>
              <a:t>adaptée</a:t>
            </a:r>
            <a:r>
              <a:rPr lang="en-US" sz="2400" dirty="0" smtClean="0"/>
              <a:t> à la structure et aux </a:t>
            </a:r>
            <a:r>
              <a:rPr lang="en-US" sz="2400" dirty="0" err="1" smtClean="0"/>
              <a:t>moyens</a:t>
            </a:r>
            <a:r>
              <a:rPr lang="en-US" sz="2400" dirty="0" smtClean="0"/>
              <a:t> </a:t>
            </a:r>
            <a:r>
              <a:rPr lang="en-US" sz="2400" dirty="0" err="1" smtClean="0"/>
              <a:t>locaux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Rencontre avec les </a:t>
            </a:r>
            <a:r>
              <a:rPr lang="en-US" sz="2400" dirty="0" err="1"/>
              <a:t>médecins</a:t>
            </a:r>
            <a:r>
              <a:rPr lang="en-US" sz="2400" dirty="0"/>
              <a:t> et </a:t>
            </a:r>
            <a:r>
              <a:rPr lang="en-US" sz="2400" dirty="0" err="1"/>
              <a:t>infirmier</a:t>
            </a:r>
            <a:r>
              <a:rPr lang="en-US" sz="2400" dirty="0"/>
              <a:t>(e)s (et </a:t>
            </a:r>
            <a:r>
              <a:rPr lang="en-US" sz="2400" dirty="0" err="1"/>
              <a:t>autres</a:t>
            </a:r>
            <a:r>
              <a:rPr lang="en-US" sz="2400" dirty="0"/>
              <a:t> </a:t>
            </a:r>
            <a:r>
              <a:rPr lang="en-US" sz="2400" dirty="0" err="1"/>
              <a:t>paramédicaux</a:t>
            </a:r>
            <a:r>
              <a:rPr lang="en-US" sz="2400" dirty="0"/>
              <a:t>) de terrain (</a:t>
            </a:r>
            <a:r>
              <a:rPr lang="en-US" sz="2400" dirty="0" err="1"/>
              <a:t>besoins</a:t>
            </a:r>
            <a:r>
              <a:rPr lang="en-US" sz="2400" dirty="0"/>
              <a:t>, temps, </a:t>
            </a:r>
            <a:r>
              <a:rPr lang="en-US" sz="2400" dirty="0" err="1"/>
              <a:t>méthodologie</a:t>
            </a:r>
            <a:r>
              <a:rPr lang="en-US" sz="2400" dirty="0"/>
              <a:t>, </a:t>
            </a:r>
            <a:r>
              <a:rPr lang="en-US" sz="2400" dirty="0" err="1"/>
              <a:t>outils</a:t>
            </a:r>
            <a:r>
              <a:rPr lang="en-US" sz="2400" dirty="0"/>
              <a:t>,…)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Formation pour </a:t>
            </a:r>
            <a:r>
              <a:rPr lang="en-US" sz="2400" dirty="0" err="1"/>
              <a:t>renforcer</a:t>
            </a:r>
            <a:r>
              <a:rPr lang="en-US" sz="2400" dirty="0"/>
              <a:t> les </a:t>
            </a:r>
            <a:r>
              <a:rPr lang="en-US" sz="2400" dirty="0" err="1"/>
              <a:t>connaissances</a:t>
            </a:r>
            <a:r>
              <a:rPr lang="en-US" sz="2400" dirty="0"/>
              <a:t> des </a:t>
            </a:r>
            <a:r>
              <a:rPr lang="en-US" sz="2400" dirty="0" err="1"/>
              <a:t>médecins</a:t>
            </a:r>
            <a:r>
              <a:rPr lang="en-US" sz="2400" dirty="0"/>
              <a:t> </a:t>
            </a:r>
            <a:r>
              <a:rPr lang="en-US" sz="2400" dirty="0" err="1"/>
              <a:t>généralistes</a:t>
            </a:r>
            <a:r>
              <a:rPr lang="en-US" sz="2400" dirty="0"/>
              <a:t> et </a:t>
            </a:r>
            <a:r>
              <a:rPr lang="en-US" sz="2400" dirty="0" err="1"/>
              <a:t>infirmier</a:t>
            </a:r>
            <a:r>
              <a:rPr lang="en-US" sz="2400" dirty="0"/>
              <a:t>(e)s à la </a:t>
            </a:r>
            <a:r>
              <a:rPr lang="en-US" sz="2400" dirty="0" err="1"/>
              <a:t>prise</a:t>
            </a:r>
            <a:r>
              <a:rPr lang="en-US" sz="2400" dirty="0"/>
              <a:t> en charge </a:t>
            </a:r>
            <a:r>
              <a:rPr lang="en-US" sz="2400" dirty="0" err="1"/>
              <a:t>spécifique</a:t>
            </a:r>
            <a:r>
              <a:rPr lang="en-US" sz="2400" dirty="0"/>
              <a:t> et à </a:t>
            </a:r>
            <a:r>
              <a:rPr lang="en-US" sz="2400" dirty="0" err="1"/>
              <a:t>l’éducation</a:t>
            </a:r>
            <a:r>
              <a:rPr lang="en-US" sz="2400" dirty="0"/>
              <a:t> </a:t>
            </a:r>
            <a:r>
              <a:rPr lang="en-US" sz="2400" dirty="0" err="1"/>
              <a:t>thérapeutique</a:t>
            </a:r>
            <a:r>
              <a:rPr lang="en-US" sz="2400" dirty="0"/>
              <a:t> des patients </a:t>
            </a:r>
            <a:r>
              <a:rPr lang="en-US" sz="2400" dirty="0" err="1"/>
              <a:t>insuffisants</a:t>
            </a:r>
            <a:r>
              <a:rPr lang="en-US" sz="2400" dirty="0"/>
              <a:t> </a:t>
            </a:r>
            <a:r>
              <a:rPr lang="en-US" sz="2400" dirty="0" err="1"/>
              <a:t>cardiaques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E9609B"/>
                </a:solidFill>
              </a:rPr>
              <a:t>Ateliers </a:t>
            </a:r>
            <a:r>
              <a:rPr lang="en-US" sz="2400" dirty="0" err="1">
                <a:solidFill>
                  <a:srgbClr val="E9609B"/>
                </a:solidFill>
              </a:rPr>
              <a:t>d’éducation</a:t>
            </a:r>
            <a:r>
              <a:rPr lang="en-US" sz="2400" dirty="0">
                <a:solidFill>
                  <a:srgbClr val="E9609B"/>
                </a:solidFill>
              </a:rPr>
              <a:t> pour les patients (et </a:t>
            </a:r>
            <a:r>
              <a:rPr lang="en-US" sz="2400" dirty="0" err="1">
                <a:solidFill>
                  <a:srgbClr val="E9609B"/>
                </a:solidFill>
              </a:rPr>
              <a:t>leurs</a:t>
            </a:r>
            <a:r>
              <a:rPr lang="en-US" sz="2400" dirty="0">
                <a:solidFill>
                  <a:srgbClr val="E9609B"/>
                </a:solidFill>
              </a:rPr>
              <a:t> </a:t>
            </a:r>
            <a:r>
              <a:rPr lang="en-US" sz="2400" dirty="0" err="1">
                <a:solidFill>
                  <a:srgbClr val="E9609B"/>
                </a:solidFill>
              </a:rPr>
              <a:t>familles</a:t>
            </a:r>
            <a:r>
              <a:rPr lang="en-US" sz="2400" dirty="0">
                <a:solidFill>
                  <a:srgbClr val="E9609B"/>
                </a:solidFill>
              </a:rPr>
              <a:t>) </a:t>
            </a:r>
            <a:r>
              <a:rPr lang="en-US" sz="2400" dirty="0" err="1">
                <a:solidFill>
                  <a:srgbClr val="E9609B"/>
                </a:solidFill>
              </a:rPr>
              <a:t>animés</a:t>
            </a:r>
            <a:r>
              <a:rPr lang="en-US" sz="2400" dirty="0">
                <a:solidFill>
                  <a:srgbClr val="E9609B"/>
                </a:solidFill>
              </a:rPr>
              <a:t> par </a:t>
            </a:r>
            <a:r>
              <a:rPr lang="en-US" sz="2400" dirty="0" smtClean="0">
                <a:solidFill>
                  <a:srgbClr val="E9609B"/>
                </a:solidFill>
              </a:rPr>
              <a:t>les </a:t>
            </a:r>
            <a:r>
              <a:rPr lang="en-US" sz="2400" dirty="0" err="1" smtClean="0">
                <a:solidFill>
                  <a:srgbClr val="E9609B"/>
                </a:solidFill>
              </a:rPr>
              <a:t>médecins</a:t>
            </a:r>
            <a:r>
              <a:rPr lang="en-US" sz="2400" dirty="0" smtClean="0">
                <a:solidFill>
                  <a:srgbClr val="E9609B"/>
                </a:solidFill>
              </a:rPr>
              <a:t> </a:t>
            </a:r>
            <a:r>
              <a:rPr lang="en-US" sz="2400" dirty="0" err="1" smtClean="0">
                <a:solidFill>
                  <a:srgbClr val="E9609B"/>
                </a:solidFill>
              </a:rPr>
              <a:t>généralistese</a:t>
            </a:r>
            <a:r>
              <a:rPr lang="en-US" sz="2400" dirty="0" smtClean="0">
                <a:solidFill>
                  <a:srgbClr val="E9609B"/>
                </a:solidFill>
              </a:rPr>
              <a:t>, </a:t>
            </a:r>
            <a:r>
              <a:rPr lang="en-US" sz="2400" dirty="0" err="1" smtClean="0">
                <a:solidFill>
                  <a:srgbClr val="E9609B"/>
                </a:solidFill>
              </a:rPr>
              <a:t>infirmières</a:t>
            </a:r>
            <a:r>
              <a:rPr lang="en-US" sz="2400" dirty="0" smtClean="0">
                <a:solidFill>
                  <a:srgbClr val="E9609B"/>
                </a:solidFill>
              </a:rPr>
              <a:t> de domicile, </a:t>
            </a:r>
            <a:r>
              <a:rPr lang="en-US" sz="2400" dirty="0" err="1" smtClean="0">
                <a:solidFill>
                  <a:srgbClr val="E9609B"/>
                </a:solidFill>
              </a:rPr>
              <a:t>pharmaciennes</a:t>
            </a:r>
            <a:r>
              <a:rPr lang="en-US" sz="2400" dirty="0" smtClean="0">
                <a:solidFill>
                  <a:srgbClr val="E9609B"/>
                </a:solidFill>
              </a:rPr>
              <a:t> de </a:t>
            </a:r>
            <a:r>
              <a:rPr lang="en-US" sz="2400" dirty="0" err="1" smtClean="0">
                <a:solidFill>
                  <a:srgbClr val="E9609B"/>
                </a:solidFill>
              </a:rPr>
              <a:t>ville</a:t>
            </a:r>
            <a:r>
              <a:rPr lang="en-US" sz="2400" dirty="0" smtClean="0">
                <a:solidFill>
                  <a:srgbClr val="E9609B"/>
                </a:solidFill>
              </a:rPr>
              <a:t>, </a:t>
            </a:r>
            <a:r>
              <a:rPr lang="en-US" sz="2400" dirty="0" err="1" smtClean="0">
                <a:solidFill>
                  <a:srgbClr val="E9609B"/>
                </a:solidFill>
              </a:rPr>
              <a:t>kiné</a:t>
            </a:r>
            <a:r>
              <a:rPr lang="en-US" sz="2400" dirty="0" smtClean="0">
                <a:solidFill>
                  <a:srgbClr val="E9609B"/>
                </a:solidFill>
              </a:rPr>
              <a:t>,…) avec </a:t>
            </a:r>
            <a:r>
              <a:rPr lang="en-US" sz="2400" dirty="0" err="1" smtClean="0">
                <a:solidFill>
                  <a:srgbClr val="E9609B"/>
                </a:solidFill>
              </a:rPr>
              <a:t>notre</a:t>
            </a:r>
            <a:r>
              <a:rPr lang="en-US" sz="2400" dirty="0" smtClean="0">
                <a:solidFill>
                  <a:srgbClr val="E9609B"/>
                </a:solidFill>
              </a:rPr>
              <a:t> </a:t>
            </a:r>
            <a:r>
              <a:rPr lang="en-US" sz="2400" dirty="0" smtClean="0">
                <a:solidFill>
                  <a:srgbClr val="E9609B"/>
                </a:solidFill>
              </a:rPr>
              <a:t>aide </a:t>
            </a:r>
            <a:r>
              <a:rPr lang="en-US" sz="2400" b="1" dirty="0" err="1" smtClean="0">
                <a:solidFill>
                  <a:srgbClr val="7030A0"/>
                </a:solidFill>
              </a:rPr>
              <a:t>Givet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03/09/2022</a:t>
            </a:r>
            <a:endParaRPr lang="en-US" sz="2400" b="1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095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Programme</a:t>
            </a:r>
            <a:r>
              <a:rPr lang="en-US" dirty="0" smtClean="0"/>
              <a:t> des formations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E9609B"/>
                </a:solidFill>
              </a:rPr>
              <a:t>Epidémiologie</a:t>
            </a:r>
            <a:endParaRPr lang="en-US" sz="2400" dirty="0" smtClean="0">
              <a:solidFill>
                <a:srgbClr val="E9609B"/>
              </a:solidFill>
            </a:endParaRPr>
          </a:p>
          <a:p>
            <a:r>
              <a:rPr lang="fr-BE" sz="2400" dirty="0" smtClean="0">
                <a:solidFill>
                  <a:srgbClr val="E9609B"/>
                </a:solidFill>
              </a:rPr>
              <a:t>Physiopathologie </a:t>
            </a:r>
            <a:r>
              <a:rPr lang="fr-BE" sz="2400" dirty="0">
                <a:solidFill>
                  <a:srgbClr val="E9609B"/>
                </a:solidFill>
              </a:rPr>
              <a:t>et démarche diagnostique</a:t>
            </a:r>
          </a:p>
          <a:p>
            <a:r>
              <a:rPr lang="fr-BE" sz="2400" dirty="0" smtClean="0">
                <a:solidFill>
                  <a:srgbClr val="E9609B"/>
                </a:solidFill>
              </a:rPr>
              <a:t>Traitements </a:t>
            </a:r>
            <a:r>
              <a:rPr lang="fr-BE" sz="2400" dirty="0">
                <a:solidFill>
                  <a:srgbClr val="E9609B"/>
                </a:solidFill>
              </a:rPr>
              <a:t>médicamenteux</a:t>
            </a:r>
          </a:p>
          <a:p>
            <a:r>
              <a:rPr lang="fr-BE" sz="2400" dirty="0" smtClean="0">
                <a:solidFill>
                  <a:srgbClr val="E9609B"/>
                </a:solidFill>
              </a:rPr>
              <a:t>Traitements </a:t>
            </a:r>
            <a:r>
              <a:rPr lang="fr-BE" sz="2400" dirty="0">
                <a:solidFill>
                  <a:srgbClr val="E9609B"/>
                </a:solidFill>
              </a:rPr>
              <a:t>non médicamenteux </a:t>
            </a:r>
            <a:r>
              <a:rPr lang="fr-BE" sz="2400" dirty="0" smtClean="0">
                <a:solidFill>
                  <a:srgbClr val="E9609B"/>
                </a:solidFill>
              </a:rPr>
              <a:t>(</a:t>
            </a:r>
            <a:r>
              <a:rPr lang="fr-BE" sz="2400" dirty="0">
                <a:solidFill>
                  <a:srgbClr val="E9609B"/>
                </a:solidFill>
              </a:rPr>
              <a:t>resynchronisation, </a:t>
            </a:r>
            <a:r>
              <a:rPr lang="fr-BE" sz="2400" dirty="0" smtClean="0">
                <a:solidFill>
                  <a:srgbClr val="E9609B"/>
                </a:solidFill>
              </a:rPr>
              <a:t>défibrillateur, </a:t>
            </a:r>
            <a:r>
              <a:rPr lang="fr-BE" sz="2400" dirty="0" smtClean="0">
                <a:solidFill>
                  <a:srgbClr val="009EE0"/>
                </a:solidFill>
              </a:rPr>
              <a:t>restriction </a:t>
            </a:r>
            <a:r>
              <a:rPr lang="fr-BE" sz="2400" dirty="0">
                <a:solidFill>
                  <a:srgbClr val="009EE0"/>
                </a:solidFill>
              </a:rPr>
              <a:t>hydrique, régime pauvre en sel, suivi du poids, réadaptation cardiaque,, …)</a:t>
            </a:r>
          </a:p>
          <a:p>
            <a:r>
              <a:rPr lang="fr-BE" sz="2400" dirty="0" smtClean="0">
                <a:solidFill>
                  <a:srgbClr val="009EE0"/>
                </a:solidFill>
              </a:rPr>
              <a:t>Comorbidités </a:t>
            </a:r>
            <a:r>
              <a:rPr lang="fr-BE" sz="2400" dirty="0">
                <a:solidFill>
                  <a:srgbClr val="009EE0"/>
                </a:solidFill>
              </a:rPr>
              <a:t>(anémie, syndrome d’apnées du sommeil, diabète, carence en fer,…)</a:t>
            </a:r>
          </a:p>
          <a:p>
            <a:r>
              <a:rPr lang="fr-BE" sz="2400" dirty="0" smtClean="0">
                <a:solidFill>
                  <a:srgbClr val="009EE0"/>
                </a:solidFill>
              </a:rPr>
              <a:t>Bases de l’éducation thérapeutique</a:t>
            </a:r>
          </a:p>
          <a:p>
            <a:r>
              <a:rPr lang="fr-BE" sz="2400" dirty="0" smtClean="0">
                <a:solidFill>
                  <a:srgbClr val="92D050"/>
                </a:solidFill>
              </a:rPr>
              <a:t>Education </a:t>
            </a:r>
            <a:r>
              <a:rPr lang="fr-BE" sz="2400" dirty="0">
                <a:solidFill>
                  <a:srgbClr val="92D050"/>
                </a:solidFill>
              </a:rPr>
              <a:t>thérapeutique du patient insuffisant cardiaque</a:t>
            </a:r>
          </a:p>
          <a:p>
            <a:r>
              <a:rPr lang="fr-BE" sz="2400" dirty="0" smtClean="0">
                <a:solidFill>
                  <a:srgbClr val="92D050"/>
                </a:solidFill>
              </a:rPr>
              <a:t>Création </a:t>
            </a:r>
            <a:r>
              <a:rPr lang="fr-BE" sz="2400" dirty="0">
                <a:solidFill>
                  <a:srgbClr val="92D050"/>
                </a:solidFill>
              </a:rPr>
              <a:t>d’ateliers pour les </a:t>
            </a:r>
            <a:r>
              <a:rPr lang="fr-BE" sz="2400" dirty="0" smtClean="0">
                <a:solidFill>
                  <a:srgbClr val="92D050"/>
                </a:solidFill>
              </a:rPr>
              <a:t>patients</a:t>
            </a:r>
            <a:endParaRPr lang="fr-BE" sz="2400" dirty="0">
              <a:solidFill>
                <a:srgbClr val="92D05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6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7092280" y="1268760"/>
            <a:ext cx="1692188" cy="923330"/>
          </a:xfrm>
          <a:prstGeom prst="rect">
            <a:avLst/>
          </a:prstGeom>
          <a:noFill/>
          <a:ln>
            <a:solidFill>
              <a:srgbClr val="005EA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9609B"/>
                </a:solidFill>
                <a:latin typeface="+mn-lt"/>
              </a:rPr>
              <a:t>Séance 1</a:t>
            </a:r>
          </a:p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Séa</a:t>
            </a:r>
            <a:r>
              <a:rPr lang="en-US" dirty="0" smtClean="0">
                <a:solidFill>
                  <a:srgbClr val="00B0F0"/>
                </a:solidFill>
              </a:rPr>
              <a:t>nce 2</a:t>
            </a:r>
            <a:endParaRPr lang="en-US" dirty="0" smtClean="0">
              <a:solidFill>
                <a:srgbClr val="00B0F0"/>
              </a:solidFill>
              <a:latin typeface="+mn-lt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+mn-lt"/>
              </a:rPr>
              <a:t>Séance 3</a:t>
            </a:r>
            <a:endParaRPr lang="en-US" dirty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55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dirty="0" err="1" smtClean="0"/>
              <a:t>Création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brochure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But: support à </a:t>
            </a:r>
            <a:r>
              <a:rPr lang="en-US" sz="2400" dirty="0" err="1" smtClean="0"/>
              <a:t>l’éducation</a:t>
            </a:r>
            <a:r>
              <a:rPr lang="en-US" sz="2400" dirty="0" smtClean="0"/>
              <a:t> </a:t>
            </a:r>
            <a:r>
              <a:rPr lang="en-US" sz="2400" dirty="0" err="1" smtClean="0"/>
              <a:t>thérapeutique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Discours</a:t>
            </a:r>
            <a:r>
              <a:rPr lang="en-US" sz="2400" dirty="0" smtClean="0"/>
              <a:t> </a:t>
            </a:r>
            <a:r>
              <a:rPr lang="en-US" sz="2400" dirty="0" err="1" smtClean="0"/>
              <a:t>commun</a:t>
            </a:r>
            <a:r>
              <a:rPr lang="en-US" sz="2400" dirty="0" smtClean="0"/>
              <a:t> (1ère </a:t>
            </a:r>
            <a:r>
              <a:rPr lang="en-US" sz="2400" dirty="0" err="1" smtClean="0"/>
              <a:t>ligne</a:t>
            </a:r>
            <a:r>
              <a:rPr lang="en-US" sz="2400" dirty="0" smtClean="0"/>
              <a:t> et </a:t>
            </a:r>
            <a:r>
              <a:rPr lang="en-US" sz="2400" dirty="0" err="1" smtClean="0"/>
              <a:t>spécialistes</a:t>
            </a:r>
            <a:r>
              <a:rPr lang="en-US" sz="2400" dirty="0" smtClean="0"/>
              <a:t>)</a:t>
            </a:r>
            <a:endParaRPr lang="en-US" dirty="0"/>
          </a:p>
          <a:p>
            <a:r>
              <a:rPr lang="en-US" sz="2400" dirty="0" err="1" smtClean="0"/>
              <a:t>Abordable</a:t>
            </a:r>
            <a:r>
              <a:rPr lang="en-US" sz="2400" dirty="0" smtClean="0"/>
              <a:t> pour le patient</a:t>
            </a:r>
          </a:p>
          <a:p>
            <a:r>
              <a:rPr lang="en-US" sz="2400" dirty="0" err="1" smtClean="0"/>
              <a:t>Attrayant</a:t>
            </a:r>
            <a:endParaRPr lang="en-US" sz="2400" dirty="0" smtClean="0"/>
          </a:p>
          <a:p>
            <a:r>
              <a:rPr lang="en-US" sz="2400" dirty="0" err="1" smtClean="0"/>
              <a:t>Ludique</a:t>
            </a:r>
            <a:endParaRPr lang="en-US" sz="2400" dirty="0" smtClean="0"/>
          </a:p>
          <a:p>
            <a:r>
              <a:rPr lang="en-US" sz="2400" dirty="0" smtClean="0"/>
              <a:t>Un </a:t>
            </a:r>
            <a:r>
              <a:rPr lang="en-US" sz="2400" dirty="0" err="1" smtClean="0"/>
              <a:t>véritable</a:t>
            </a:r>
            <a:r>
              <a:rPr lang="en-US" sz="2400" dirty="0" smtClean="0"/>
              <a:t> </a:t>
            </a:r>
            <a:r>
              <a:rPr lang="en-US" sz="2400" dirty="0" err="1" smtClean="0"/>
              <a:t>outil</a:t>
            </a:r>
            <a:endParaRPr lang="en-US" sz="2400" dirty="0" smtClean="0"/>
          </a:p>
          <a:p>
            <a:r>
              <a:rPr lang="en-US" sz="2400" dirty="0" err="1" smtClean="0"/>
              <a:t>Classeur</a:t>
            </a:r>
            <a:r>
              <a:rPr lang="en-US" sz="2400" dirty="0" smtClean="0"/>
              <a:t> avec pages </a:t>
            </a:r>
            <a:r>
              <a:rPr lang="en-US" sz="2400" dirty="0" err="1" smtClean="0"/>
              <a:t>amovibles</a:t>
            </a:r>
            <a:r>
              <a:rPr lang="en-US" sz="2400" dirty="0" smtClean="0"/>
              <a:t>: </a:t>
            </a:r>
            <a:r>
              <a:rPr lang="en-US" sz="2400" dirty="0" err="1" smtClean="0"/>
              <a:t>traitement</a:t>
            </a:r>
            <a:r>
              <a:rPr lang="en-US" sz="2400" dirty="0" smtClean="0"/>
              <a:t>, </a:t>
            </a:r>
            <a:r>
              <a:rPr lang="en-US" sz="2400" dirty="0" err="1" smtClean="0"/>
              <a:t>coordonnées</a:t>
            </a:r>
            <a:r>
              <a:rPr lang="en-US" sz="2400" dirty="0" smtClean="0"/>
              <a:t>, </a:t>
            </a:r>
            <a:r>
              <a:rPr lang="en-US" sz="2400" dirty="0" err="1" smtClean="0"/>
              <a:t>paramètres</a:t>
            </a:r>
            <a:r>
              <a:rPr lang="en-US" sz="2400" dirty="0" smtClean="0"/>
              <a:t>,…</a:t>
            </a:r>
          </a:p>
          <a:p>
            <a:r>
              <a:rPr lang="en-US" sz="2400" dirty="0" err="1" smtClean="0"/>
              <a:t>Multimétier</a:t>
            </a:r>
            <a:r>
              <a:rPr lang="en-US" sz="2400" dirty="0" smtClean="0"/>
              <a:t>: </a:t>
            </a:r>
            <a:r>
              <a:rPr lang="en-US" sz="2400" dirty="0" err="1" smtClean="0"/>
              <a:t>créée</a:t>
            </a:r>
            <a:r>
              <a:rPr lang="en-US" sz="2400" dirty="0" smtClean="0"/>
              <a:t> </a:t>
            </a:r>
            <a:r>
              <a:rPr lang="en-US" sz="2400" dirty="0" err="1" smtClean="0"/>
              <a:t>conjointement</a:t>
            </a:r>
            <a:r>
              <a:rPr lang="en-US" sz="2400" dirty="0" smtClean="0"/>
              <a:t> par </a:t>
            </a:r>
            <a:r>
              <a:rPr lang="en-US" sz="2400" dirty="0" err="1" smtClean="0"/>
              <a:t>cardiologue</a:t>
            </a:r>
            <a:r>
              <a:rPr lang="en-US" sz="2400" dirty="0" smtClean="0"/>
              <a:t>, </a:t>
            </a:r>
            <a:r>
              <a:rPr lang="en-US" sz="2400" dirty="0" err="1" smtClean="0"/>
              <a:t>infirmières</a:t>
            </a:r>
            <a:r>
              <a:rPr lang="en-US" sz="2400" dirty="0" smtClean="0"/>
              <a:t> </a:t>
            </a:r>
            <a:r>
              <a:rPr lang="en-US" sz="2400" dirty="0" err="1" smtClean="0"/>
              <a:t>référente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insuffisance</a:t>
            </a:r>
            <a:r>
              <a:rPr lang="en-US" sz="2400" dirty="0" smtClean="0"/>
              <a:t> </a:t>
            </a:r>
            <a:r>
              <a:rPr lang="en-US" sz="2400" dirty="0" err="1" smtClean="0"/>
              <a:t>cardiaque</a:t>
            </a:r>
            <a:r>
              <a:rPr lang="en-US" sz="2400" dirty="0" smtClean="0"/>
              <a:t>, </a:t>
            </a:r>
            <a:r>
              <a:rPr lang="en-US" sz="2400" dirty="0" err="1" smtClean="0"/>
              <a:t>kiné</a:t>
            </a:r>
            <a:r>
              <a:rPr lang="en-US" sz="2400" dirty="0" smtClean="0"/>
              <a:t>, </a:t>
            </a:r>
            <a:r>
              <a:rPr lang="en-US" sz="2400" dirty="0" err="1" smtClean="0"/>
              <a:t>diététicienne</a:t>
            </a:r>
            <a:r>
              <a:rPr lang="en-US" sz="2400" dirty="0" smtClean="0"/>
              <a:t>, </a:t>
            </a:r>
            <a:r>
              <a:rPr lang="en-US" sz="2400" dirty="0" err="1" smtClean="0"/>
              <a:t>psychologue</a:t>
            </a:r>
            <a:r>
              <a:rPr lang="en-US" sz="2400" dirty="0" smtClean="0"/>
              <a:t>, </a:t>
            </a:r>
            <a:r>
              <a:rPr lang="en-US" sz="2400" dirty="0" err="1" smtClean="0"/>
              <a:t>pharmacienne</a:t>
            </a:r>
            <a:endParaRPr lang="en-US" sz="2400" dirty="0" smtClean="0"/>
          </a:p>
          <a:p>
            <a:r>
              <a:rPr lang="en-US" sz="2400" dirty="0" err="1" smtClean="0"/>
              <a:t>Evolutif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le temps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199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24936" cy="468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t="14455" r="24532" b="3533"/>
          <a:stretch/>
        </p:blipFill>
        <p:spPr bwMode="auto">
          <a:xfrm>
            <a:off x="145189" y="80640"/>
            <a:ext cx="4267011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11743" r="25031" b="3528"/>
          <a:stretch/>
        </p:blipFill>
        <p:spPr bwMode="auto">
          <a:xfrm>
            <a:off x="4619352" y="0"/>
            <a:ext cx="4296997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11908" r="24388" b="3032"/>
          <a:stretch/>
        </p:blipFill>
        <p:spPr bwMode="auto">
          <a:xfrm>
            <a:off x="145189" y="3766684"/>
            <a:ext cx="4294286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t="10447" r="25095" b="3498"/>
          <a:stretch/>
        </p:blipFill>
        <p:spPr bwMode="auto">
          <a:xfrm>
            <a:off x="4644008" y="3680139"/>
            <a:ext cx="4308545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t="11209" r="24612" b="3121"/>
          <a:stretch/>
        </p:blipFill>
        <p:spPr bwMode="auto">
          <a:xfrm rot="20796756">
            <a:off x="2351553" y="2132139"/>
            <a:ext cx="4311739" cy="3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0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365</Words>
  <Application>Microsoft Office PowerPoint</Application>
  <PresentationFormat>Affichage à l'écran (4:3)</PresentationFormat>
  <Paragraphs>55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COPROSEPAT Mise en place d’un parcours éducatif  pour les patients insuffisants cardiaques  </vt:lpstr>
      <vt:lpstr> C’est quoi COPROSEPAT?</vt:lpstr>
      <vt:lpstr>COPROSEPAT</vt:lpstr>
      <vt:lpstr>Territoire INTERREG</vt:lpstr>
      <vt:lpstr>Projet COPROSEPAT</vt:lpstr>
      <vt:lpstr>Programme des formations</vt:lpstr>
      <vt:lpstr>Création d’une brochure</vt:lpstr>
      <vt:lpstr>Présentation PowerPoint</vt:lpstr>
      <vt:lpstr>Présentation PowerPoint</vt:lpstr>
      <vt:lpstr>Chapitres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Dinant Godinne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COPROSEPAT Mise en place d’un parcours éducatif  pour les patients insuffisants cardiaques</dc:title>
  <dc:creator>GABRIEL Laurence</dc:creator>
  <cp:lastModifiedBy>GABRIEL Laurence</cp:lastModifiedBy>
  <cp:revision>15</cp:revision>
  <dcterms:created xsi:type="dcterms:W3CDTF">2020-02-05T13:36:24Z</dcterms:created>
  <dcterms:modified xsi:type="dcterms:W3CDTF">2022-03-21T13:51:29Z</dcterms:modified>
</cp:coreProperties>
</file>