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80" r:id="rId3"/>
    <p:sldId id="295" r:id="rId4"/>
    <p:sldId id="281" r:id="rId5"/>
    <p:sldId id="282" r:id="rId6"/>
    <p:sldId id="289" r:id="rId7"/>
    <p:sldId id="296" r:id="rId8"/>
    <p:sldId id="283" r:id="rId9"/>
    <p:sldId id="290" r:id="rId10"/>
    <p:sldId id="284" r:id="rId11"/>
    <p:sldId id="291" r:id="rId12"/>
    <p:sldId id="285" r:id="rId13"/>
    <p:sldId id="300" r:id="rId14"/>
    <p:sldId id="292" r:id="rId15"/>
    <p:sldId id="301" r:id="rId16"/>
    <p:sldId id="302" r:id="rId17"/>
    <p:sldId id="286" r:id="rId18"/>
    <p:sldId id="293" r:id="rId19"/>
    <p:sldId id="303" r:id="rId20"/>
    <p:sldId id="305" r:id="rId21"/>
    <p:sldId id="287" r:id="rId22"/>
    <p:sldId id="294" r:id="rId23"/>
    <p:sldId id="297" r:id="rId24"/>
    <p:sldId id="288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79CB-20FB-4308-8E10-E02962545A82}" type="datetimeFigureOut">
              <a:rPr lang="fr-BE" smtClean="0"/>
              <a:t>01-12-22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B981-B278-449C-AE09-6D8CCA922BE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11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688" y="-603447"/>
            <a:ext cx="12288688" cy="7467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65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5049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108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pic>
        <p:nvPicPr>
          <p:cNvPr id="27" name="Google Shape;2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59432"/>
            <a:ext cx="12192000" cy="7347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0089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99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5671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228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1022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0854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1705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4967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944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e.luxembourg.be/" TargetMode="External"/><Relationship Id="rId2" Type="http://schemas.openxmlformats.org/officeDocument/2006/relationships/hyperlink" Target="http://www.coprosepa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e.luxembourg.be/" TargetMode="External"/><Relationship Id="rId2" Type="http://schemas.openxmlformats.org/officeDocument/2006/relationships/hyperlink" Target="http://www.coprosepa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e.luxembourg.be/" TargetMode="External"/><Relationship Id="rId2" Type="http://schemas.openxmlformats.org/officeDocument/2006/relationships/hyperlink" Target="http://www.coprosepa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e.luxembourg.be/" TargetMode="External"/><Relationship Id="rId2" Type="http://schemas.openxmlformats.org/officeDocument/2006/relationships/hyperlink" Target="http://www.coprosepa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53603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883004"/>
            <a:ext cx="10972800" cy="12023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FR" sz="4400" b="1" dirty="0" smtClean="0">
                <a:solidFill>
                  <a:schemeClr val="tx1"/>
                </a:solidFill>
              </a:rPr>
              <a:t>Présentation des actions menées</a:t>
            </a:r>
            <a:endParaRPr lang="fr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93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17640"/>
            <a:ext cx="12078927" cy="4557250"/>
          </a:xfrm>
        </p:spPr>
        <p:txBody>
          <a:bodyPr>
            <a:normAutofit/>
          </a:bodyPr>
          <a:lstStyle/>
          <a:p>
            <a:pPr marL="571500" lvl="1" indent="0" algn="ctr">
              <a:lnSpc>
                <a:spcPct val="150000"/>
              </a:lnSpc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4 </a:t>
            </a:r>
            <a:r>
              <a:rPr lang="fr-FR" sz="3800" b="1" dirty="0">
                <a:solidFill>
                  <a:schemeClr val="tx1"/>
                </a:solidFill>
              </a:rPr>
              <a:t>: </a:t>
            </a:r>
            <a:r>
              <a:rPr lang="fr-BE" sz="3800" b="1" dirty="0">
                <a:solidFill>
                  <a:schemeClr val="tx1"/>
                </a:solidFill>
              </a:rPr>
              <a:t> </a:t>
            </a:r>
            <a:endParaRPr lang="fr-BE" sz="3800" b="1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150000"/>
              </a:lnSpc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Analyse </a:t>
            </a:r>
            <a:r>
              <a:rPr lang="fr-BE" sz="3800" b="1" dirty="0">
                <a:solidFill>
                  <a:schemeClr val="tx1"/>
                </a:solidFill>
              </a:rPr>
              <a:t>des possibilités de simplification administrative dans le cadre de l’accès aux </a:t>
            </a:r>
            <a:r>
              <a:rPr lang="fr-BE" sz="3800" b="1" dirty="0" smtClean="0">
                <a:solidFill>
                  <a:schemeClr val="tx1"/>
                </a:solidFill>
              </a:rPr>
              <a:t>soins</a:t>
            </a:r>
            <a:endParaRPr lang="fr-BE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4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47136"/>
            <a:ext cx="11868149" cy="4188541"/>
          </a:xfrm>
        </p:spPr>
        <p:txBody>
          <a:bodyPr>
            <a:normAutofit fontScale="70000" lnSpcReduction="20000"/>
          </a:bodyPr>
          <a:lstStyle/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3800" dirty="0">
                <a:solidFill>
                  <a:schemeClr val="bg2">
                    <a:lumMod val="75000"/>
                  </a:schemeClr>
                </a:solidFill>
              </a:rPr>
              <a:t>Le travail au niveau de cet objectif est toujours en cours : </a:t>
            </a:r>
          </a:p>
          <a:p>
            <a:pPr marL="1162050" lvl="2" indent="-447675" algn="just">
              <a:lnSpc>
                <a:spcPct val="190000"/>
              </a:lnSpc>
              <a:buFontTx/>
              <a:buChar char="-"/>
              <a:tabLst>
                <a:tab pos="3048000" algn="l"/>
              </a:tabLst>
            </a:pPr>
            <a:r>
              <a:rPr lang="fr-FR" sz="3800" dirty="0" smtClean="0">
                <a:solidFill>
                  <a:schemeClr val="bg2">
                    <a:lumMod val="75000"/>
                  </a:schemeClr>
                </a:solidFill>
              </a:rPr>
              <a:t>Relevé de </a:t>
            </a:r>
            <a:r>
              <a:rPr lang="fr-FR" sz="3800" dirty="0">
                <a:solidFill>
                  <a:schemeClr val="bg2">
                    <a:lumMod val="75000"/>
                  </a:schemeClr>
                </a:solidFill>
              </a:rPr>
              <a:t>ce qui existe déjà au niveau de facilitateurs d’accès aux </a:t>
            </a:r>
            <a:r>
              <a:rPr lang="fr-FR" sz="3800" dirty="0" smtClean="0">
                <a:solidFill>
                  <a:schemeClr val="bg2">
                    <a:lumMod val="75000"/>
                  </a:schemeClr>
                </a:solidFill>
              </a:rPr>
              <a:t>soins</a:t>
            </a:r>
          </a:p>
          <a:p>
            <a:pPr marL="1162050" lvl="2" indent="-447675" algn="just">
              <a:lnSpc>
                <a:spcPct val="190000"/>
              </a:lnSpc>
              <a:buFontTx/>
              <a:buChar char="-"/>
              <a:tabLst>
                <a:tab pos="3048000" algn="l"/>
              </a:tabLst>
            </a:pPr>
            <a:r>
              <a:rPr lang="fr-FR" sz="3800" dirty="0" smtClean="0">
                <a:solidFill>
                  <a:schemeClr val="bg2">
                    <a:lumMod val="75000"/>
                  </a:schemeClr>
                </a:solidFill>
              </a:rPr>
              <a:t>Mise </a:t>
            </a:r>
            <a:r>
              <a:rPr lang="fr-FR" sz="3800" dirty="0">
                <a:solidFill>
                  <a:schemeClr val="bg2">
                    <a:lumMod val="75000"/>
                  </a:schemeClr>
                </a:solidFill>
              </a:rPr>
              <a:t>en évidence des freins qui existent cependant toujours </a:t>
            </a:r>
            <a:endParaRPr lang="fr-FR" sz="3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162050" lvl="2" indent="-447675" algn="just">
              <a:lnSpc>
                <a:spcPct val="190000"/>
              </a:lnSpc>
              <a:buFontTx/>
              <a:buChar char="-"/>
              <a:tabLst>
                <a:tab pos="3048000" algn="l"/>
              </a:tabLst>
            </a:pPr>
            <a:r>
              <a:rPr lang="fr-FR" sz="3800" dirty="0" smtClean="0">
                <a:solidFill>
                  <a:schemeClr val="bg2">
                    <a:lumMod val="75000"/>
                  </a:schemeClr>
                </a:solidFill>
              </a:rPr>
              <a:t>Réflexion </a:t>
            </a:r>
            <a:r>
              <a:rPr lang="fr-FR" sz="3800" dirty="0">
                <a:solidFill>
                  <a:schemeClr val="bg2">
                    <a:lumMod val="75000"/>
                  </a:schemeClr>
                </a:solidFill>
              </a:rPr>
              <a:t>sur des recommandations à émettre pour supprimer, ou tout du moins diminuer, l’impact de ces freins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8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17640"/>
            <a:ext cx="12078927" cy="455725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50000"/>
              </a:lnSpc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5 </a:t>
            </a:r>
            <a:r>
              <a:rPr lang="fr-FR" sz="3800" b="1" dirty="0">
                <a:solidFill>
                  <a:schemeClr val="tx1"/>
                </a:solidFill>
              </a:rPr>
              <a:t>: </a:t>
            </a:r>
            <a:endParaRPr lang="fr-FR" sz="3800" b="1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fr-BE" sz="3800" b="1" dirty="0" smtClean="0">
                <a:solidFill>
                  <a:schemeClr val="tx1"/>
                </a:solidFill>
              </a:rPr>
              <a:t>Co-construction </a:t>
            </a:r>
            <a:r>
              <a:rPr lang="fr-BE" sz="3800" b="1" dirty="0">
                <a:solidFill>
                  <a:schemeClr val="tx1"/>
                </a:solidFill>
              </a:rPr>
              <a:t>de campagnes et d’outils de promotion de la santé et ETP qui répondent aux attentes et besoins de notre public cible </a:t>
            </a:r>
          </a:p>
        </p:txBody>
      </p:sp>
    </p:spTree>
    <p:extLst>
      <p:ext uri="{BB962C8B-B14F-4D97-AF65-F5344CB8AC3E}">
        <p14:creationId xmlns:p14="http://schemas.microsoft.com/office/powerpoint/2010/main" val="173761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5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6"/>
            <a:ext cx="11858624" cy="4810739"/>
          </a:xfrm>
        </p:spPr>
        <p:txBody>
          <a:bodyPr>
            <a:normAutofit fontScale="25000" lnSpcReduction="20000"/>
          </a:bodyPr>
          <a:lstStyle/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BE" sz="11600" dirty="0">
                <a:solidFill>
                  <a:schemeClr val="bg2">
                    <a:lumMod val="75000"/>
                  </a:schemeClr>
                </a:solidFill>
              </a:rPr>
              <a:t>Contacts avec différents acteurs du secteur afin de mieux appréhender cette thématique spécifique </a:t>
            </a:r>
            <a:endParaRPr lang="fr-BE" sz="1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BE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343025" lvl="2" indent="-981075" algn="just">
              <a:lnSpc>
                <a:spcPct val="190000"/>
              </a:lnSpc>
              <a:buNone/>
              <a:tabLst>
                <a:tab pos="809625" algn="l"/>
              </a:tabLst>
            </a:pP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Ce qui a abouti </a:t>
            </a: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au projet d’organiser</a:t>
            </a: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sz="11600" dirty="0">
                <a:solidFill>
                  <a:schemeClr val="bg2">
                    <a:lumMod val="75000"/>
                  </a:schemeClr>
                </a:solidFill>
              </a:rPr>
              <a:t>en partenariat avec Chronilux et la Ligue Cardiologique Belge, </a:t>
            </a: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</a:rPr>
              <a:t>un </a:t>
            </a:r>
            <a:r>
              <a:rPr lang="fr-FR" sz="11600" dirty="0">
                <a:solidFill>
                  <a:schemeClr val="bg2">
                    <a:lumMod val="75000"/>
                  </a:schemeClr>
                </a:solidFill>
              </a:rPr>
              <a:t>évènement digital à destination du monde médical et paramédical</a:t>
            </a:r>
          </a:p>
          <a:p>
            <a:pPr marL="361950" lvl="2" indent="0" algn="just">
              <a:lnSpc>
                <a:spcPct val="190000"/>
              </a:lnSpc>
              <a:buNone/>
              <a:tabLst>
                <a:tab pos="3048000" algn="l"/>
              </a:tabLst>
            </a:pPr>
            <a:endParaRPr lang="fr-BE" sz="11600" dirty="0">
              <a:solidFill>
                <a:srgbClr val="1F2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5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47136"/>
            <a:ext cx="12078927" cy="4734539"/>
          </a:xfrm>
        </p:spPr>
        <p:txBody>
          <a:bodyPr>
            <a:normAutofit fontScale="25000" lnSpcReduction="20000"/>
          </a:bodyPr>
          <a:lstStyle/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1600" dirty="0" smtClean="0">
                <a:solidFill>
                  <a:schemeClr val="bg2">
                    <a:lumMod val="75000"/>
                  </a:schemeClr>
                </a:solidFill>
              </a:rPr>
              <a:t>Initialement </a:t>
            </a:r>
            <a:r>
              <a:rPr lang="fr-FR" sz="11600" dirty="0">
                <a:solidFill>
                  <a:schemeClr val="bg2">
                    <a:lumMod val="75000"/>
                  </a:schemeClr>
                </a:solidFill>
              </a:rPr>
              <a:t>prévu en novembre 2021 mais reporté au 10 février 2022</a:t>
            </a:r>
          </a:p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1600" dirty="0">
                <a:solidFill>
                  <a:schemeClr val="bg2">
                    <a:lumMod val="75000"/>
                  </a:schemeClr>
                </a:solidFill>
              </a:rPr>
              <a:t>Enregistrement dans les studios de </a:t>
            </a:r>
            <a:r>
              <a:rPr lang="fr-FR" sz="11600" dirty="0" err="1">
                <a:solidFill>
                  <a:schemeClr val="bg2">
                    <a:lumMod val="75000"/>
                  </a:schemeClr>
                </a:solidFill>
              </a:rPr>
              <a:t>TVLux</a:t>
            </a:r>
            <a:endParaRPr lang="fr-FR" sz="11600" dirty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19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1600" dirty="0">
                <a:solidFill>
                  <a:schemeClr val="bg2">
                    <a:lumMod val="75000"/>
                  </a:schemeClr>
                </a:solidFill>
              </a:rPr>
              <a:t>Objectif : informer les acteurs de 1ère ligne sur le thème : </a:t>
            </a:r>
            <a:endParaRPr lang="fr-FR" sz="1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61950" lvl="2" indent="0" algn="ctr">
              <a:lnSpc>
                <a:spcPct val="190000"/>
              </a:lnSpc>
              <a:buNone/>
              <a:tabLst>
                <a:tab pos="3048000" algn="l"/>
              </a:tabLst>
            </a:pPr>
            <a:r>
              <a:rPr lang="fr-FR" sz="10400" b="1" i="1" u="sng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fr-FR" sz="10400" b="1" i="1" u="sng" dirty="0">
                <a:solidFill>
                  <a:schemeClr val="bg2">
                    <a:lumMod val="75000"/>
                  </a:schemeClr>
                </a:solidFill>
              </a:rPr>
              <a:t> Prévention et prise en charge cardiovasculaire : </a:t>
            </a:r>
            <a:endParaRPr lang="fr-FR" sz="10400" b="1" i="1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61950" lvl="2" indent="0" algn="ctr">
              <a:lnSpc>
                <a:spcPct val="190000"/>
              </a:lnSpc>
              <a:buNone/>
              <a:tabLst>
                <a:tab pos="3048000" algn="l"/>
              </a:tabLst>
            </a:pPr>
            <a:r>
              <a:rPr lang="fr-FR" sz="10400" b="1" i="1" u="sng" dirty="0" smtClean="0">
                <a:solidFill>
                  <a:schemeClr val="bg2">
                    <a:lumMod val="75000"/>
                  </a:schemeClr>
                </a:solidFill>
              </a:rPr>
              <a:t>comment </a:t>
            </a:r>
            <a:r>
              <a:rPr lang="fr-FR" sz="10400" b="1" i="1" u="sng" dirty="0">
                <a:solidFill>
                  <a:schemeClr val="bg2">
                    <a:lumMod val="75000"/>
                  </a:schemeClr>
                </a:solidFill>
              </a:rPr>
              <a:t>s’adapter aux publics défavorisés ? »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BE" sz="4400" dirty="0">
              <a:solidFill>
                <a:srgbClr val="1F2E57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5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5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47136"/>
            <a:ext cx="6781799" cy="4829789"/>
          </a:xfrm>
        </p:spPr>
        <p:txBody>
          <a:bodyPr>
            <a:noAutofit/>
          </a:bodyPr>
          <a:lstStyle/>
          <a:p>
            <a:pPr marL="714375" lvl="2" indent="-352425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Les 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différents orateurs et modérateurs belges et français sont intervenus autour de 4  thématiques : 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Inégalités sociales 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de santé et marge de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manœuvre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Freins 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et leviers à la littératie en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santé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Ressources pratiques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Exemple 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du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Centre 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de revalidation cardiovasculaire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du Centre Hospitalier de Mont-Saint-Martin </a:t>
            </a:r>
            <a:endParaRPr lang="fr-BE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31747" t="39977" r="35846" b="17696"/>
          <a:stretch/>
        </p:blipFill>
        <p:spPr bwMode="auto">
          <a:xfrm>
            <a:off x="7219950" y="1456711"/>
            <a:ext cx="4829175" cy="3105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385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5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626" y="1876425"/>
            <a:ext cx="6781799" cy="2228850"/>
          </a:xfrm>
        </p:spPr>
        <p:txBody>
          <a:bodyPr>
            <a:noAutofit/>
          </a:bodyPr>
          <a:lstStyle/>
          <a:p>
            <a:pPr marL="714375" lvl="2" indent="-352425" algn="ctr">
              <a:lnSpc>
                <a:spcPct val="20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2000" dirty="0" smtClean="0">
                <a:solidFill>
                  <a:srgbClr val="1F2E57"/>
                </a:solidFill>
              </a:rPr>
              <a:t>Ce webinaire peut toujours être revu à l’adresse suivante </a:t>
            </a:r>
            <a:r>
              <a:rPr lang="fr-FR" sz="2000" dirty="0">
                <a:solidFill>
                  <a:srgbClr val="1F2E57"/>
                </a:solidFill>
              </a:rPr>
              <a:t>: </a:t>
            </a:r>
            <a:endParaRPr lang="fr-FR" sz="2000" dirty="0" smtClean="0">
              <a:solidFill>
                <a:srgbClr val="1F2E57"/>
              </a:solidFill>
            </a:endParaRPr>
          </a:p>
          <a:p>
            <a:pPr marL="361950" lvl="2" indent="0" algn="ctr">
              <a:lnSpc>
                <a:spcPct val="200000"/>
              </a:lnSpc>
              <a:buNone/>
              <a:tabLst>
                <a:tab pos="3048000" algn="l"/>
              </a:tabLst>
            </a:pPr>
            <a:r>
              <a:rPr lang="fr-FR" sz="2000" u="sng" dirty="0" smtClean="0">
                <a:solidFill>
                  <a:srgbClr val="00B0F0"/>
                </a:solidFill>
              </a:rPr>
              <a:t>liguecardioliga.be/congres-de-la-ligue-2022</a:t>
            </a:r>
            <a:r>
              <a:rPr lang="fr-FR" sz="2000" dirty="0" smtClean="0">
                <a:solidFill>
                  <a:srgbClr val="1F2E57"/>
                </a:solidFill>
              </a:rPr>
              <a:t>.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31747" t="39977" r="35846" b="17696"/>
          <a:stretch/>
        </p:blipFill>
        <p:spPr bwMode="auto">
          <a:xfrm>
            <a:off x="7219950" y="1456711"/>
            <a:ext cx="4829175" cy="3105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768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457200"/>
            <a:ext cx="12078927" cy="5117690"/>
          </a:xfrm>
        </p:spPr>
        <p:txBody>
          <a:bodyPr>
            <a:noAutofit/>
          </a:bodyPr>
          <a:lstStyle/>
          <a:p>
            <a:pPr marL="571500" lvl="1" indent="0" algn="ctr">
              <a:lnSpc>
                <a:spcPct val="150000"/>
              </a:lnSpc>
              <a:buNone/>
            </a:pPr>
            <a:r>
              <a:rPr lang="fr-FR" sz="3000" b="1" dirty="0" smtClean="0">
                <a:solidFill>
                  <a:schemeClr val="tx1"/>
                </a:solidFill>
              </a:rPr>
              <a:t>Objectif 6 :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fr-BE" sz="3000" b="1" dirty="0" smtClean="0">
                <a:solidFill>
                  <a:schemeClr val="tx1"/>
                </a:solidFill>
              </a:rPr>
              <a:t>Formation </a:t>
            </a:r>
            <a:r>
              <a:rPr lang="fr-BE" sz="3000" b="1" dirty="0">
                <a:solidFill>
                  <a:schemeClr val="tx1"/>
                </a:solidFill>
              </a:rPr>
              <a:t>des professionnels de </a:t>
            </a:r>
            <a:r>
              <a:rPr lang="fr-BE" sz="3000" b="1" dirty="0" smtClean="0">
                <a:solidFill>
                  <a:schemeClr val="tx1"/>
                </a:solidFill>
              </a:rPr>
              <a:t>1</a:t>
            </a:r>
            <a:r>
              <a:rPr lang="fr-BE" sz="3000" b="1" baseline="30000" dirty="0" smtClean="0">
                <a:solidFill>
                  <a:schemeClr val="tx1"/>
                </a:solidFill>
              </a:rPr>
              <a:t>ère</a:t>
            </a:r>
            <a:r>
              <a:rPr lang="fr-BE" sz="3000" b="1" dirty="0" smtClean="0">
                <a:solidFill>
                  <a:schemeClr val="tx1"/>
                </a:solidFill>
              </a:rPr>
              <a:t> ligne </a:t>
            </a:r>
            <a:r>
              <a:rPr lang="fr-BE" sz="3000" b="1" dirty="0">
                <a:solidFill>
                  <a:schemeClr val="tx1"/>
                </a:solidFill>
              </a:rPr>
              <a:t>et des enseignants à l’accompagnement de notre public afin de les aider à repérer les éléments susceptibles d’influencer le bien-être et la santé et d’envisager une approche multifactorielle des ressources qui contribuent à la qualité de vie et la capacité de mobiliser les ressources nécessaires à la prise en charge de soi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BE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8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6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5"/>
            <a:ext cx="11887198" cy="4810740"/>
          </a:xfrm>
        </p:spPr>
        <p:txBody>
          <a:bodyPr>
            <a:normAutofit fontScale="77500" lnSpcReduction="20000"/>
          </a:bodyPr>
          <a:lstStyle/>
          <a:p>
            <a:pPr marL="628650" lvl="2" indent="-3619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chemeClr val="bg2">
                    <a:lumMod val="75000"/>
                  </a:schemeClr>
                </a:solidFill>
              </a:rPr>
              <a:t>Objectif : réalisation </a:t>
            </a:r>
            <a:r>
              <a:rPr lang="fr-BE" sz="2800" dirty="0">
                <a:solidFill>
                  <a:schemeClr val="bg2">
                    <a:lumMod val="75000"/>
                  </a:schemeClr>
                </a:solidFill>
              </a:rPr>
              <a:t>de journées de formations axées sur les ISS à destination des acteurs de 1</a:t>
            </a:r>
            <a:r>
              <a:rPr lang="fr-BE" sz="2800" baseline="30000" dirty="0">
                <a:solidFill>
                  <a:schemeClr val="bg2">
                    <a:lumMod val="75000"/>
                  </a:schemeClr>
                </a:solidFill>
              </a:rPr>
              <a:t>ère</a:t>
            </a:r>
            <a:r>
              <a:rPr lang="fr-BE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2800" dirty="0" smtClean="0">
                <a:solidFill>
                  <a:schemeClr val="bg2">
                    <a:lumMod val="75000"/>
                  </a:schemeClr>
                </a:solidFill>
              </a:rPr>
              <a:t>ligne</a:t>
            </a:r>
          </a:p>
          <a:p>
            <a:pPr marL="628650" lvl="2" indent="-3619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BE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8650" lvl="2" indent="-3619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L’Observatoire </a:t>
            </a:r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de la Santé n’étant pas un opérateur de formation : recours à un opérateur </a:t>
            </a:r>
            <a:r>
              <a:rPr lang="fr-FR" sz="2800" dirty="0" smtClean="0">
                <a:solidFill>
                  <a:schemeClr val="bg2">
                    <a:lumMod val="75000"/>
                  </a:schemeClr>
                </a:solidFill>
              </a:rPr>
              <a:t>extérieur sur base d’un marché public qui a été attribué à « Culture &amp; Santé »</a:t>
            </a:r>
          </a:p>
          <a:p>
            <a:pPr marL="628650" lvl="2" indent="-3619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fr-FR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8650" lvl="2" indent="-361950" algn="just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BE" sz="2800" dirty="0">
                <a:solidFill>
                  <a:schemeClr val="bg2">
                    <a:lumMod val="75000"/>
                  </a:schemeClr>
                </a:solidFill>
              </a:rPr>
              <a:t>Initialement prévue en décembre 2021 </a:t>
            </a:r>
            <a:r>
              <a:rPr lang="fr-BE" sz="28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report en avril 2022 suite à de nouvelles restrictions </a:t>
            </a:r>
            <a:r>
              <a:rPr lang="fr-BE" sz="28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sanitaires</a:t>
            </a:r>
          </a:p>
          <a:p>
            <a:pPr marL="266700" lvl="2" indent="0" algn="ctr">
              <a:lnSpc>
                <a:spcPct val="170000"/>
              </a:lnSpc>
              <a:buNone/>
              <a:tabLst>
                <a:tab pos="3048000" algn="l"/>
              </a:tabLst>
            </a:pPr>
            <a:r>
              <a:rPr lang="fr-FR" sz="3400" b="1" i="1" u="sng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3400" b="1" i="1" u="sng" dirty="0" smtClean="0">
                <a:solidFill>
                  <a:schemeClr val="bg2">
                    <a:lumMod val="75000"/>
                  </a:schemeClr>
                </a:solidFill>
              </a:rPr>
              <a:t>Intitulé </a:t>
            </a:r>
            <a:r>
              <a:rPr lang="fr-FR" sz="3400" b="1" i="1" u="sng" dirty="0">
                <a:solidFill>
                  <a:schemeClr val="bg2">
                    <a:lumMod val="75000"/>
                  </a:schemeClr>
                </a:solidFill>
              </a:rPr>
              <a:t>: « Les inégalités sociales de santé : comment agir dans ma pratique ? </a:t>
            </a:r>
            <a:r>
              <a:rPr lang="fr-FR" sz="3400" b="1" i="1" u="sng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fr-BE" sz="3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6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656610"/>
            <a:ext cx="8877299" cy="5191739"/>
          </a:xfrm>
        </p:spPr>
        <p:txBody>
          <a:bodyPr>
            <a:noAutofit/>
          </a:bodyPr>
          <a:lstStyle/>
          <a:p>
            <a:pPr marL="628650" lvl="2" indent="-361950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Introduction : Mme GARDEUR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, Directrice de l’ORS Grand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Est - Les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inégalités sociales et territoriales de santé</a:t>
            </a:r>
          </a:p>
          <a:p>
            <a:pPr marL="628650" lvl="2" indent="-361950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Thématiques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abordées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par Culture &amp; Santé durant la formation : </a:t>
            </a:r>
            <a:endParaRPr lang="fr-FR" sz="1400" dirty="0">
              <a:solidFill>
                <a:schemeClr val="bg2">
                  <a:lumMod val="75000"/>
                </a:schemeClr>
              </a:solidFill>
            </a:endParaRP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Les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définitions de la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santé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es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déterminants de la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santé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e 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rôle et les objectifs d’une animation santé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L’animation collective et le questionnement des représentations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Les balises pour l’action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Les notions théoriques en lien avec les inégalités sociales de santé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Les partenariats et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l’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intersectorialité</a:t>
            </a:r>
            <a:endParaRPr lang="fr-FR" sz="1400" dirty="0">
              <a:solidFill>
                <a:schemeClr val="bg2">
                  <a:lumMod val="75000"/>
                </a:schemeClr>
              </a:solidFill>
            </a:endParaRP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La littératie en santé : du concept à la pratique</a:t>
            </a:r>
          </a:p>
          <a:p>
            <a:pPr marL="1076325" lvl="2" indent="-361950" algn="just">
              <a:lnSpc>
                <a:spcPct val="170000"/>
              </a:lnSpc>
              <a:buFontTx/>
              <a:buChar char="-"/>
              <a:tabLst>
                <a:tab pos="3048000" algn="l"/>
              </a:tabLst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La mise en 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pratique</a:t>
            </a:r>
            <a:endParaRPr lang="fr-BE" sz="1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31349" t="25632" r="36905" b="16755"/>
          <a:stretch/>
        </p:blipFill>
        <p:spPr bwMode="auto">
          <a:xfrm>
            <a:off x="7953375" y="1895475"/>
            <a:ext cx="3619500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7285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26" y="693790"/>
            <a:ext cx="12078927" cy="5088192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1 : </a:t>
            </a:r>
          </a:p>
          <a:p>
            <a:pPr marL="11430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Etude de la littérature de part et d’autre de la frontière en matière de promotion et prévention de la santé auprès d’un public fragilisé ou </a:t>
            </a:r>
            <a:r>
              <a:rPr lang="fr-BE" sz="3800" b="1" dirty="0" smtClean="0">
                <a:solidFill>
                  <a:schemeClr val="tx1"/>
                </a:solidFill>
              </a:rPr>
              <a:t>précarisé </a:t>
            </a:r>
            <a:endParaRPr lang="fr-BE" sz="3800" b="1" dirty="0" smtClean="0">
              <a:solidFill>
                <a:schemeClr val="tx1"/>
              </a:solidFill>
            </a:endParaRPr>
          </a:p>
          <a:p>
            <a:pPr marL="11430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Relevé des bonnes pratiques et échanges transfrontaliers </a:t>
            </a:r>
            <a:endParaRPr lang="fr-BE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9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6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571750"/>
            <a:ext cx="6638924" cy="1724025"/>
          </a:xfrm>
        </p:spPr>
        <p:txBody>
          <a:bodyPr>
            <a:noAutofit/>
          </a:bodyPr>
          <a:lstStyle/>
          <a:p>
            <a:pPr marL="714375" lvl="2" indent="-352425" algn="just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2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Synthèse consultable sur </a:t>
            </a:r>
            <a:r>
              <a:rPr lang="fr-FR" sz="2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2"/>
              </a:rPr>
              <a:t>coprosepat.eu</a:t>
            </a:r>
            <a:r>
              <a:rPr lang="fr-FR" sz="26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et 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3"/>
              </a:rPr>
              <a:t>www.province.luxembourg.be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fr-BE" sz="2600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4"/>
          <a:srcRect l="31349" t="25632" r="36905" b="16755"/>
          <a:stretch/>
        </p:blipFill>
        <p:spPr bwMode="auto">
          <a:xfrm>
            <a:off x="6791325" y="1628775"/>
            <a:ext cx="4724400" cy="362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762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796419"/>
            <a:ext cx="12078927" cy="4557250"/>
          </a:xfrm>
        </p:spPr>
        <p:txBody>
          <a:bodyPr>
            <a:normAutofit/>
          </a:bodyPr>
          <a:lstStyle/>
          <a:p>
            <a:pPr marL="571500" lvl="1" indent="0" algn="ctr">
              <a:lnSpc>
                <a:spcPct val="150000"/>
              </a:lnSpc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7 :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Cadastre </a:t>
            </a:r>
            <a:r>
              <a:rPr lang="fr-BE" sz="3800" b="1" dirty="0">
                <a:solidFill>
                  <a:schemeClr val="tx1"/>
                </a:solidFill>
              </a:rPr>
              <a:t>des outils et projets existants en matière de nouvelles technologies (</a:t>
            </a:r>
            <a:r>
              <a:rPr lang="fr-BE" sz="3800" b="1" dirty="0" err="1">
                <a:solidFill>
                  <a:schemeClr val="tx1"/>
                </a:solidFill>
              </a:rPr>
              <a:t>Esanté</a:t>
            </a:r>
            <a:r>
              <a:rPr lang="fr-BE" sz="3800" b="1" dirty="0">
                <a:solidFill>
                  <a:schemeClr val="tx1"/>
                </a:solidFill>
              </a:rPr>
              <a:t>) et qui ont pour objectifs une meilleur prise en charge et un meilleur suivi au domicile des patients fragilisés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BE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7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47136"/>
            <a:ext cx="12078927" cy="4239239"/>
          </a:xfrm>
        </p:spPr>
        <p:txBody>
          <a:bodyPr>
            <a:normAutofit fontScale="32500" lnSpcReduction="20000"/>
          </a:bodyPr>
          <a:lstStyle/>
          <a:p>
            <a:pPr marL="714375" lvl="2" indent="-352425" algn="just"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fr-BE" sz="5100" dirty="0">
                <a:solidFill>
                  <a:schemeClr val="bg2">
                    <a:lumMod val="75000"/>
                  </a:schemeClr>
                </a:solidFill>
              </a:rPr>
              <a:t>Collaboration avec la Cellule d’Accompagnement des Professionnels de la Santé de la Province de Luxembourg (CAPS</a:t>
            </a:r>
            <a:r>
              <a:rPr lang="fr-BE" sz="51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714375" lvl="2" indent="-352425" algn="just">
              <a:lnSpc>
                <a:spcPct val="220000"/>
              </a:lnSpc>
              <a:buFont typeface="Wingdings" panose="05000000000000000000" pitchFamily="2" charset="2"/>
              <a:buChar char="ü"/>
            </a:pPr>
            <a:endParaRPr lang="fr-BE" sz="5100" dirty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22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5100" dirty="0">
                <a:solidFill>
                  <a:schemeClr val="bg2">
                    <a:lumMod val="75000"/>
                  </a:schemeClr>
                </a:solidFill>
              </a:rPr>
              <a:t>Comme pour l’objectif 2, l’idée de départ qui était la création d’un cadastre des outils et projets existants s’est avérée : </a:t>
            </a:r>
          </a:p>
          <a:p>
            <a:pPr marL="1047750" lvl="2" indent="-685800" algn="just">
              <a:lnSpc>
                <a:spcPct val="220000"/>
              </a:lnSpc>
              <a:buFontTx/>
              <a:buChar char="-"/>
              <a:tabLst>
                <a:tab pos="3048000" algn="l"/>
              </a:tabLst>
            </a:pPr>
            <a:r>
              <a:rPr lang="fr-FR" sz="5100" dirty="0" smtClean="0">
                <a:solidFill>
                  <a:schemeClr val="bg2">
                    <a:lumMod val="75000"/>
                  </a:schemeClr>
                </a:solidFill>
              </a:rPr>
              <a:t>Titanesque </a:t>
            </a:r>
            <a:r>
              <a:rPr lang="fr-FR" sz="5100" dirty="0">
                <a:solidFill>
                  <a:schemeClr val="bg2">
                    <a:lumMod val="75000"/>
                  </a:schemeClr>
                </a:solidFill>
              </a:rPr>
              <a:t>à mettre en pratique </a:t>
            </a:r>
          </a:p>
          <a:p>
            <a:pPr marL="1047750" lvl="2" indent="-685800" algn="just">
              <a:lnSpc>
                <a:spcPct val="220000"/>
              </a:lnSpc>
              <a:buFontTx/>
              <a:buChar char="-"/>
              <a:tabLst>
                <a:tab pos="3048000" algn="l"/>
              </a:tabLst>
            </a:pPr>
            <a:r>
              <a:rPr lang="fr-FR" sz="5100" dirty="0" smtClean="0">
                <a:solidFill>
                  <a:schemeClr val="bg2">
                    <a:lumMod val="75000"/>
                  </a:schemeClr>
                </a:solidFill>
              </a:rPr>
              <a:t>Non </a:t>
            </a:r>
            <a:r>
              <a:rPr lang="fr-FR" sz="5100" dirty="0">
                <a:solidFill>
                  <a:schemeClr val="bg2">
                    <a:lumMod val="75000"/>
                  </a:schemeClr>
                </a:solidFill>
              </a:rPr>
              <a:t>exhaustive (évolution constante des outils qui ont, de plus, énormément évolué durant la crise COVID étant donné la nécessité de pratiquer autrement au vu des circonstances)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BE" sz="4400" dirty="0">
              <a:solidFill>
                <a:srgbClr val="1F2E57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7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6"/>
            <a:ext cx="6343648" cy="4601189"/>
          </a:xfrm>
        </p:spPr>
        <p:txBody>
          <a:bodyPr>
            <a:normAutofit/>
          </a:bodyPr>
          <a:lstStyle/>
          <a:p>
            <a:pPr marL="542925" lvl="2" indent="0"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</a:rPr>
              <a:t>Réflexion, concertation et réorientation du travail : </a:t>
            </a:r>
          </a:p>
          <a:p>
            <a:pPr marL="542925" lvl="2" indent="0"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FR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	C</a:t>
            </a: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</a:rPr>
              <a:t>réation d’un répertoire recensant les 	différents outils existants en matière d’E-Santé (Belgique – France – International) avec, pour chaque outil, une note de synthèse explicative et un lien vers le site internet</a:t>
            </a: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Version numérique uniquement permettant une mise à jour plus facilement</a:t>
            </a: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19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Document consultable </a:t>
            </a:r>
            <a:r>
              <a:rPr lang="fr-FR" sz="19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sur </a:t>
            </a: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2"/>
              </a:rPr>
              <a:t>coprosepat.eu</a:t>
            </a: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9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et </a:t>
            </a:r>
            <a:r>
              <a:rPr lang="fr-FR" sz="19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3"/>
              </a:rPr>
              <a:t>www.province.luxembourg.be</a:t>
            </a:r>
            <a:r>
              <a:rPr lang="fr-FR" sz="19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fr-BE" sz="1900" dirty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2000" b="1" dirty="0" smtClean="0">
              <a:solidFill>
                <a:srgbClr val="1F2E57"/>
              </a:solidFill>
              <a:sym typeface="Wingdings" panose="05000000000000000000" pitchFamily="2" charset="2"/>
            </a:endParaRPr>
          </a:p>
          <a:p>
            <a:pPr marL="542925" lvl="2" indent="0">
              <a:buNone/>
              <a:tabLst>
                <a:tab pos="3048000" algn="l"/>
              </a:tabLst>
            </a:pPr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4"/>
          <a:srcRect l="31482" t="25632" r="36508" b="18871"/>
          <a:stretch/>
        </p:blipFill>
        <p:spPr bwMode="auto">
          <a:xfrm>
            <a:off x="6914290" y="833771"/>
            <a:ext cx="4751684" cy="4283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683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151" y="2091502"/>
            <a:ext cx="12078927" cy="1002889"/>
          </a:xfrm>
        </p:spPr>
        <p:txBody>
          <a:bodyPr>
            <a:normAutofit/>
          </a:bodyPr>
          <a:lstStyle/>
          <a:p>
            <a:pPr marL="571500" lvl="1" indent="0" algn="ctr">
              <a:buNone/>
            </a:pPr>
            <a:r>
              <a:rPr lang="fr-FR" sz="4400" b="1" dirty="0" smtClean="0">
                <a:solidFill>
                  <a:schemeClr val="tx1"/>
                </a:solidFill>
              </a:rPr>
              <a:t>Merci pour votre attention !</a:t>
            </a:r>
            <a:endParaRPr lang="fr-BE" sz="44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fr-B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2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1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6"/>
            <a:ext cx="6886574" cy="4616245"/>
          </a:xfrm>
        </p:spPr>
        <p:txBody>
          <a:bodyPr>
            <a:normAutofit lnSpcReduction="10000"/>
          </a:bodyPr>
          <a:lstStyle/>
          <a:p>
            <a:pPr marL="714375" lvl="2" indent="-352425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BE" dirty="0">
                <a:solidFill>
                  <a:schemeClr val="bg2">
                    <a:lumMod val="75000"/>
                  </a:schemeClr>
                </a:solidFill>
              </a:rPr>
              <a:t>Consultations bibliographies nationales et internationales</a:t>
            </a:r>
          </a:p>
          <a:p>
            <a:pPr marL="714375" lvl="2" indent="-352425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BE" dirty="0">
                <a:solidFill>
                  <a:schemeClr val="bg2">
                    <a:lumMod val="75000"/>
                  </a:schemeClr>
                </a:solidFill>
              </a:rPr>
              <a:t>Consultations d’organisations de santé </a:t>
            </a:r>
          </a:p>
          <a:p>
            <a:pPr marL="714375" lvl="2" indent="-352425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BE" dirty="0">
                <a:solidFill>
                  <a:schemeClr val="bg2">
                    <a:lumMod val="75000"/>
                  </a:schemeClr>
                </a:solidFill>
              </a:rPr>
              <a:t>Avis d’experts reconnus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Réalisation d’un document de synthèse consultable sur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2"/>
              </a:rPr>
              <a:t>coprosepat.eu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et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3"/>
              </a:rPr>
              <a:t>www.province.luxembourg.be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fr-BE" b="1" dirty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fr-BE" dirty="0">
              <a:solidFill>
                <a:srgbClr val="1F2E57"/>
              </a:solidFill>
            </a:endParaRPr>
          </a:p>
          <a:p>
            <a:pPr marL="11430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4"/>
          <a:srcRect l="32143" t="20223" r="36905" b="24985"/>
          <a:stretch/>
        </p:blipFill>
        <p:spPr bwMode="auto">
          <a:xfrm>
            <a:off x="7290435" y="1047135"/>
            <a:ext cx="4415790" cy="4429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510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1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6"/>
            <a:ext cx="7839073" cy="4591664"/>
          </a:xfrm>
        </p:spPr>
        <p:txBody>
          <a:bodyPr>
            <a:normAutofit fontScale="85000" lnSpcReduction="10000"/>
          </a:bodyPr>
          <a:lstStyle/>
          <a:p>
            <a:pPr marL="714375" lvl="2" indent="-352425" algn="just">
              <a:buFont typeface="Wingdings" panose="05000000000000000000" pitchFamily="2" charset="2"/>
              <a:buChar char="è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Mise en évidence des concepts-clés</a:t>
            </a:r>
          </a:p>
          <a:p>
            <a:pPr marL="1162050" lvl="3" indent="-447675" algn="just"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Les causes et conséquences de la pauvreté, le risque de pauvreté chez l’enfant,…</a:t>
            </a:r>
          </a:p>
          <a:p>
            <a:pPr marL="1162050" lvl="3" indent="-447675" algn="just"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Les Inégalités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Sociales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de Santé (ISS) : </a:t>
            </a:r>
          </a:p>
          <a:p>
            <a:pPr marL="1619250" lvl="4" indent="-4572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Les approches possibles pour lutter contre les ISS</a:t>
            </a:r>
          </a:p>
          <a:p>
            <a:pPr marL="1619250" lvl="4" indent="-4572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Comment agir sur le terrain</a:t>
            </a:r>
          </a:p>
          <a:p>
            <a:pPr marL="1619250" lvl="4" indent="-4572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Les moyens pour agir efficacement avec les personnes précarisées</a:t>
            </a:r>
          </a:p>
          <a:p>
            <a:pPr marL="1162050" lvl="3" indent="-447675" algn="just">
              <a:lnSpc>
                <a:spcPct val="110000"/>
              </a:lnSpc>
              <a:buFontTx/>
              <a:buChar char="-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 rôle des politiques : établir une couverture universelle,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prendre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en compte les multiples déterminants de santé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, outiller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les acteurs de terrain,…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fr-FR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714375" lvl="2" indent="-352425">
              <a:buFont typeface="Wingdings" panose="05000000000000000000" pitchFamily="2" charset="2"/>
              <a:buChar char="è"/>
              <a:tabLst>
                <a:tab pos="714375" algn="l"/>
              </a:tabLst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Conclusion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:	</a:t>
            </a:r>
          </a:p>
          <a:p>
            <a:pPr marL="361950" lvl="2" indent="0" algn="ctr">
              <a:buNone/>
              <a:tabLst>
                <a:tab pos="714375" algn="l"/>
              </a:tabLst>
            </a:pPr>
            <a:r>
              <a:rPr lang="fr-BE" b="1" dirty="0" smtClean="0">
                <a:solidFill>
                  <a:schemeClr val="bg2">
                    <a:lumMod val="75000"/>
                  </a:schemeClr>
                </a:solidFill>
              </a:rPr>
              <a:t>Faire </a:t>
            </a:r>
            <a:r>
              <a:rPr lang="fr-BE" b="1" dirty="0">
                <a:solidFill>
                  <a:schemeClr val="bg2">
                    <a:lumMod val="75000"/>
                  </a:schemeClr>
                </a:solidFill>
              </a:rPr>
              <a:t>de la lutte contre les ISS </a:t>
            </a:r>
            <a:r>
              <a:rPr lang="fr-BE" b="1" dirty="0" smtClean="0">
                <a:solidFill>
                  <a:schemeClr val="bg2">
                    <a:lumMod val="75000"/>
                  </a:schemeClr>
                </a:solidFill>
              </a:rPr>
              <a:t>est un enjeu collectif. </a:t>
            </a:r>
          </a:p>
          <a:p>
            <a:pPr marL="361950" lvl="2" indent="0" algn="ctr">
              <a:buNone/>
              <a:tabLst>
                <a:tab pos="714375" algn="l"/>
              </a:tabLst>
            </a:pPr>
            <a:r>
              <a:rPr lang="fr-BE" b="1" dirty="0" smtClean="0">
                <a:solidFill>
                  <a:schemeClr val="bg2">
                    <a:lumMod val="75000"/>
                  </a:schemeClr>
                </a:solidFill>
              </a:rPr>
              <a:t>Cela </a:t>
            </a:r>
            <a:r>
              <a:rPr lang="fr-BE" b="1" dirty="0">
                <a:solidFill>
                  <a:schemeClr val="bg2">
                    <a:lumMod val="75000"/>
                  </a:schemeClr>
                </a:solidFill>
              </a:rPr>
              <a:t>ne se résume pas à une opposition entre les riches et les </a:t>
            </a:r>
            <a:r>
              <a:rPr lang="fr-BE" b="1" dirty="0" smtClean="0">
                <a:solidFill>
                  <a:schemeClr val="bg2">
                    <a:lumMod val="75000"/>
                  </a:schemeClr>
                </a:solidFill>
              </a:rPr>
              <a:t>pauvres !</a:t>
            </a:r>
            <a:endParaRPr lang="fr-BE" b="1" dirty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è"/>
            </a:pPr>
            <a:endParaRPr lang="fr-BE" dirty="0">
              <a:solidFill>
                <a:srgbClr val="1F2E57"/>
              </a:solidFill>
            </a:endParaRPr>
          </a:p>
          <a:p>
            <a:pPr marL="114300" indent="0" algn="ctr">
              <a:spcBef>
                <a:spcPts val="1200"/>
              </a:spcBef>
              <a:buNone/>
            </a:pP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32143" t="20223" r="36905" b="24985"/>
          <a:stretch/>
        </p:blipFill>
        <p:spPr bwMode="auto">
          <a:xfrm>
            <a:off x="7905749" y="1047136"/>
            <a:ext cx="3800475" cy="3743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64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17640"/>
            <a:ext cx="12078927" cy="4557250"/>
          </a:xfrm>
        </p:spPr>
        <p:txBody>
          <a:bodyPr>
            <a:normAutofit/>
          </a:bodyPr>
          <a:lstStyle/>
          <a:p>
            <a:pPr marL="571500" lvl="1" indent="0" algn="ctr">
              <a:lnSpc>
                <a:spcPct val="150000"/>
              </a:lnSpc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2 : 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Cadastre </a:t>
            </a:r>
            <a:r>
              <a:rPr lang="fr-BE" sz="3800" b="1" dirty="0">
                <a:solidFill>
                  <a:schemeClr val="tx1"/>
                </a:solidFill>
              </a:rPr>
              <a:t>et analyse des outils existants en matière de prévention et de promotion de la </a:t>
            </a:r>
            <a:r>
              <a:rPr lang="fr-BE" sz="3800" b="1" dirty="0" smtClean="0">
                <a:solidFill>
                  <a:schemeClr val="tx1"/>
                </a:solidFill>
              </a:rPr>
              <a:t>santé</a:t>
            </a:r>
            <a:endParaRPr lang="fr-BE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1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2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" y="1047136"/>
            <a:ext cx="11877674" cy="4601189"/>
          </a:xfrm>
        </p:spPr>
        <p:txBody>
          <a:bodyPr>
            <a:normAutofit/>
          </a:bodyPr>
          <a:lstStyle/>
          <a:p>
            <a:pPr marL="714375" lvl="2" indent="-352425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BE" dirty="0">
                <a:solidFill>
                  <a:schemeClr val="bg2">
                    <a:lumMod val="75000"/>
                  </a:schemeClr>
                </a:solidFill>
              </a:rPr>
              <a:t>Contacts avec différents acteurs du secteur de chaque côté de la frontière afin de recenser ce qui existe</a:t>
            </a:r>
          </a:p>
          <a:p>
            <a:pPr marL="714375" lvl="2" indent="-352425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L’idée de départ qui était la création d’un cadastre des outils existants en matière de prévention et promotion de la santé s’est avérée : 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Titanesque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à mettre en pratique </a:t>
            </a:r>
          </a:p>
          <a:p>
            <a:pPr marL="1076325" lvl="2" indent="-361950" algn="just">
              <a:lnSpc>
                <a:spcPct val="150000"/>
              </a:lnSpc>
              <a:buFontTx/>
              <a:buChar char="-"/>
              <a:tabLst>
                <a:tab pos="3048000" algn="l"/>
              </a:tabLst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Non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exhaustive (évolution constante des outils)</a:t>
            </a:r>
          </a:p>
          <a:p>
            <a:pPr lvl="2"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FR" sz="2000" b="1" dirty="0" smtClean="0">
              <a:solidFill>
                <a:srgbClr val="1F2E57"/>
              </a:solidFill>
            </a:endParaRPr>
          </a:p>
          <a:p>
            <a:pPr marL="1028700" lvl="2" indent="0">
              <a:buNone/>
              <a:tabLst>
                <a:tab pos="3048000" algn="l"/>
              </a:tabLst>
            </a:pPr>
            <a:endParaRPr lang="fr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8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2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777" y="942361"/>
            <a:ext cx="6343648" cy="4601189"/>
          </a:xfrm>
        </p:spPr>
        <p:txBody>
          <a:bodyPr>
            <a:normAutofit fontScale="77500" lnSpcReduction="20000"/>
          </a:bodyPr>
          <a:lstStyle/>
          <a:p>
            <a:pPr marL="714375" lvl="2" indent="-352425" algn="just">
              <a:lnSpc>
                <a:spcPct val="16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Réflexion, concertation et réorientation du travail : </a:t>
            </a:r>
          </a:p>
          <a:p>
            <a:pPr marL="542925" lvl="2" indent="0"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FR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lnSpc>
                <a:spcPct val="170000"/>
              </a:lnSpc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réation d’un répertoire recensant les différents services (belges et français) susceptibles de collecter des outils de prévention et de promotion de la santé</a:t>
            </a:r>
          </a:p>
          <a:p>
            <a:pPr marL="885825" lvl="3" algn="just">
              <a:lnSpc>
                <a:spcPct val="170000"/>
              </a:lnSpc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lnSpc>
                <a:spcPct val="170000"/>
              </a:lnSpc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Version numérique uniquement permettant une mise à jour plus facilement</a:t>
            </a:r>
          </a:p>
          <a:p>
            <a:pPr marL="885825" lvl="3" algn="just">
              <a:lnSpc>
                <a:spcPct val="170000"/>
              </a:lnSpc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9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885825" lvl="3" algn="just">
              <a:lnSpc>
                <a:spcPct val="170000"/>
              </a:lnSpc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Document consultable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sur 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2"/>
              </a:rPr>
              <a:t>coprosepat.eu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et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  <a:hlinkClick r:id="rId3"/>
              </a:rPr>
              <a:t>www.province.luxembourg.be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fr-BE" sz="2400" dirty="0">
              <a:solidFill>
                <a:schemeClr val="bg2">
                  <a:lumMod val="75000"/>
                </a:schemeClr>
              </a:solidFill>
            </a:endParaRPr>
          </a:p>
          <a:p>
            <a:pPr marL="885825" lvl="3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endParaRPr lang="fr-FR" sz="2000" b="1" dirty="0" smtClean="0">
              <a:solidFill>
                <a:srgbClr val="1F2E57"/>
              </a:solidFill>
              <a:sym typeface="Wingdings" panose="05000000000000000000" pitchFamily="2" charset="2"/>
            </a:endParaRPr>
          </a:p>
          <a:p>
            <a:pPr marL="542925" lvl="2" indent="0">
              <a:buNone/>
              <a:tabLst>
                <a:tab pos="3048000" algn="l"/>
              </a:tabLst>
            </a:pPr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4"/>
          <a:srcRect l="31878" t="26808" r="36773" b="16755"/>
          <a:stretch/>
        </p:blipFill>
        <p:spPr bwMode="auto">
          <a:xfrm>
            <a:off x="6572251" y="638175"/>
            <a:ext cx="5324474" cy="490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34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Module 6 : Renforcer l’accès de tous aux soins et à l’ETP et l’équité en santé</a:t>
            </a:r>
            <a:endParaRPr lang="fr-BE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17640"/>
            <a:ext cx="12078927" cy="4557250"/>
          </a:xfrm>
        </p:spPr>
        <p:txBody>
          <a:bodyPr>
            <a:normAutofit/>
          </a:bodyPr>
          <a:lstStyle/>
          <a:p>
            <a:pPr marL="571500" lvl="1" indent="0" algn="ctr">
              <a:lnSpc>
                <a:spcPct val="150000"/>
              </a:lnSpc>
              <a:buNone/>
            </a:pPr>
            <a:r>
              <a:rPr lang="fr-FR" sz="3800" b="1" dirty="0" smtClean="0">
                <a:solidFill>
                  <a:schemeClr val="tx1"/>
                </a:solidFill>
              </a:rPr>
              <a:t>Objectif 3 </a:t>
            </a:r>
            <a:r>
              <a:rPr lang="fr-FR" sz="3800" b="1" dirty="0">
                <a:solidFill>
                  <a:schemeClr val="tx1"/>
                </a:solidFill>
              </a:rPr>
              <a:t>: </a:t>
            </a:r>
            <a:r>
              <a:rPr lang="fr-BE" sz="3800" b="1" dirty="0">
                <a:solidFill>
                  <a:schemeClr val="tx1"/>
                </a:solidFill>
              </a:rPr>
              <a:t> </a:t>
            </a:r>
            <a:endParaRPr lang="fr-BE" sz="3800" b="1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150000"/>
              </a:lnSpc>
              <a:buNone/>
            </a:pPr>
            <a:r>
              <a:rPr lang="fr-BE" sz="3800" b="1" dirty="0" smtClean="0">
                <a:solidFill>
                  <a:schemeClr val="tx1"/>
                </a:solidFill>
              </a:rPr>
              <a:t>Création </a:t>
            </a:r>
            <a:r>
              <a:rPr lang="fr-BE" sz="3800" b="1" dirty="0">
                <a:solidFill>
                  <a:schemeClr val="tx1"/>
                </a:solidFill>
              </a:rPr>
              <a:t>d’une plate-forme de concertation avec les professionnels et le public précarisé et fragilisé afin d’identifier les freins et attentes</a:t>
            </a:r>
          </a:p>
        </p:txBody>
      </p:sp>
    </p:spTree>
    <p:extLst>
      <p:ext uri="{BB962C8B-B14F-4D97-AF65-F5344CB8AC3E}">
        <p14:creationId xmlns:p14="http://schemas.microsoft.com/office/powerpoint/2010/main" val="801249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-370297"/>
            <a:ext cx="121920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Module 6 – Objectif 3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1047135"/>
            <a:ext cx="11887199" cy="4505939"/>
          </a:xfrm>
        </p:spPr>
        <p:txBody>
          <a:bodyPr>
            <a:noAutofit/>
          </a:bodyPr>
          <a:lstStyle/>
          <a:p>
            <a:pPr marL="714375" lvl="2" indent="-352425" algn="just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Participation,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avec les autres acteurs du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projet,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à une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action d’échanges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et de formation organisée dans le cadre du module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  <a:p>
            <a:pPr marL="714375" lvl="2" indent="-352425" algn="just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endParaRPr lang="fr-FR" sz="900" dirty="0">
              <a:solidFill>
                <a:schemeClr val="bg2">
                  <a:lumMod val="75000"/>
                </a:schemeClr>
              </a:solidFill>
            </a:endParaRPr>
          </a:p>
          <a:p>
            <a:pPr marL="714375" lvl="2" indent="-352425" algn="just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3048000" algn="l"/>
              </a:tabLst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Intervention de l’Observatoire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 la Santé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: présentation de l’étude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 la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littérature et animation d’un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atelier avec un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partenaire français sur le thème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: « Intérêt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 l’ETP comme moyen de sensibilisation des personnes précaires aux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soins »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6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1240</Words>
  <Application>Microsoft Office PowerPoint</Application>
  <PresentationFormat>Grand écran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PP</vt:lpstr>
      <vt:lpstr>Module 6 : Renforcer l’accès de tous aux soins et à l’ETP et l’équité en santé</vt:lpstr>
      <vt:lpstr>Module 6 : Renforcer l’accès de tous aux soins et à l’ETP et l’équité en santé</vt:lpstr>
      <vt:lpstr>Module 6 – Objectif 1</vt:lpstr>
      <vt:lpstr>Module 6 – Objectif 1</vt:lpstr>
      <vt:lpstr>Module 6 : Renforcer l’accès de tous aux soins et à l’ETP et l’équité en santé</vt:lpstr>
      <vt:lpstr>Module 6 – Objectif 2</vt:lpstr>
      <vt:lpstr>Module 6 – Objectif 2</vt:lpstr>
      <vt:lpstr>Module 6 : Renforcer l’accès de tous aux soins et à l’ETP et l’équité en santé</vt:lpstr>
      <vt:lpstr>Module 6 – Objectif 3</vt:lpstr>
      <vt:lpstr>Module 6 : Renforcer l’accès de tous aux soins et à l’ETP et l’équité en santé</vt:lpstr>
      <vt:lpstr>Module 6 – Objectif 4</vt:lpstr>
      <vt:lpstr>Module 6 : Renforcer l’accès de tous aux soins et à l’ETP et l’équité en santé</vt:lpstr>
      <vt:lpstr>Module 6 – Objectif 5</vt:lpstr>
      <vt:lpstr>Module 6 – Objectif 5</vt:lpstr>
      <vt:lpstr>Module 6 – Objectif 5</vt:lpstr>
      <vt:lpstr>Module 6 – Objectif 5</vt:lpstr>
      <vt:lpstr>Module 6 : Renforcer l’accès de tous aux soins et à l’ETP et l’équité en santé</vt:lpstr>
      <vt:lpstr>Module 6 – Objectif 6</vt:lpstr>
      <vt:lpstr>Module 6 – Objectif 6</vt:lpstr>
      <vt:lpstr>Module 6 – Objectif 6</vt:lpstr>
      <vt:lpstr>Module 6 : Renforcer l’accès de tous aux soins et à l’ETP et l’équité en santé</vt:lpstr>
      <vt:lpstr>Module 6 – Objectif 7</vt:lpstr>
      <vt:lpstr>Module 6 – Objectif 7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Politique énergétique- maitrise des consommations</dc:title>
  <dc:creator>Marie-Eve Hannard</dc:creator>
  <cp:lastModifiedBy>Celine Lefebvre</cp:lastModifiedBy>
  <cp:revision>62</cp:revision>
  <cp:lastPrinted>2022-10-18T08:17:48Z</cp:lastPrinted>
  <dcterms:created xsi:type="dcterms:W3CDTF">2022-10-11T19:11:21Z</dcterms:created>
  <dcterms:modified xsi:type="dcterms:W3CDTF">2022-12-01T07:49:02Z</dcterms:modified>
</cp:coreProperties>
</file>