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7" r:id="rId2"/>
    <p:sldMasterId id="2147483743" r:id="rId3"/>
    <p:sldMasterId id="2147483650" r:id="rId4"/>
    <p:sldMasterId id="2147483747" r:id="rId5"/>
  </p:sldMasterIdLst>
  <p:notesMasterIdLst>
    <p:notesMasterId r:id="rId44"/>
  </p:notesMasterIdLst>
  <p:handoutMasterIdLst>
    <p:handoutMasterId r:id="rId45"/>
  </p:handoutMasterIdLst>
  <p:sldIdLst>
    <p:sldId id="510" r:id="rId6"/>
    <p:sldId id="368" r:id="rId7"/>
    <p:sldId id="485" r:id="rId8"/>
    <p:sldId id="515" r:id="rId9"/>
    <p:sldId id="539" r:id="rId10"/>
    <p:sldId id="444" r:id="rId11"/>
    <p:sldId id="452" r:id="rId12"/>
    <p:sldId id="486" r:id="rId13"/>
    <p:sldId id="488" r:id="rId14"/>
    <p:sldId id="538" r:id="rId15"/>
    <p:sldId id="474" r:id="rId16"/>
    <p:sldId id="472" r:id="rId17"/>
    <p:sldId id="493" r:id="rId18"/>
    <p:sldId id="516" r:id="rId19"/>
    <p:sldId id="517" r:id="rId20"/>
    <p:sldId id="519" r:id="rId21"/>
    <p:sldId id="520" r:id="rId22"/>
    <p:sldId id="521" r:id="rId23"/>
    <p:sldId id="522" r:id="rId24"/>
    <p:sldId id="523" r:id="rId25"/>
    <p:sldId id="524" r:id="rId26"/>
    <p:sldId id="525" r:id="rId27"/>
    <p:sldId id="526" r:id="rId28"/>
    <p:sldId id="527" r:id="rId29"/>
    <p:sldId id="528" r:id="rId30"/>
    <p:sldId id="529" r:id="rId31"/>
    <p:sldId id="530" r:id="rId32"/>
    <p:sldId id="531" r:id="rId33"/>
    <p:sldId id="532" r:id="rId34"/>
    <p:sldId id="533" r:id="rId35"/>
    <p:sldId id="534" r:id="rId36"/>
    <p:sldId id="535" r:id="rId37"/>
    <p:sldId id="536" r:id="rId38"/>
    <p:sldId id="537" r:id="rId39"/>
    <p:sldId id="473" r:id="rId40"/>
    <p:sldId id="471" r:id="rId41"/>
    <p:sldId id="475" r:id="rId42"/>
    <p:sldId id="540" r:id="rId4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005EA8"/>
    <a:srgbClr val="F8F8F8"/>
    <a:srgbClr val="93117E"/>
    <a:srgbClr val="E9609B"/>
    <a:srgbClr val="F19FC1"/>
    <a:srgbClr val="FDC400"/>
    <a:srgbClr val="FFD500"/>
    <a:srgbClr val="707173"/>
    <a:srgbClr val="F8D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9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283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988840" y="323528"/>
            <a:ext cx="3024336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r"/>
            <a:r>
              <a:rPr lang="fr-BE">
                <a:solidFill>
                  <a:srgbClr val="005EA8"/>
                </a:solidFill>
                <a:latin typeface="+mj-lt"/>
              </a:rPr>
              <a:t>Auteur (Insertion &gt; En-tête/Pied de page &gt; Appliquer partout)</a:t>
            </a:r>
            <a:endParaRPr lang="fr-BE" dirty="0">
              <a:solidFill>
                <a:srgbClr val="005EA8"/>
              </a:solidFill>
              <a:latin typeface="+mj-lt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57191" y="323528"/>
            <a:ext cx="1152129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l"/>
            <a:fld id="{FC4FBECE-AFB2-42AB-9377-EF8A9DCE5C51}" type="datetime4">
              <a:rPr lang="fr-BE" smtClean="0">
                <a:solidFill>
                  <a:srgbClr val="005EA8"/>
                </a:solidFill>
                <a:latin typeface="+mj-lt"/>
              </a:rPr>
              <a:t>22 décembre 2022</a:t>
            </a:fld>
            <a:endParaRPr lang="fr-BE" dirty="0">
              <a:solidFill>
                <a:srgbClr val="005EA8"/>
              </a:solidFill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76250" y="8532439"/>
            <a:ext cx="2495550" cy="36004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endParaRPr lang="fr-BE" sz="1000" dirty="0">
              <a:solidFill>
                <a:srgbClr val="005EA8"/>
              </a:solidFill>
              <a:latin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532439"/>
            <a:ext cx="2487612" cy="36004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D52735E9-3549-495A-85EB-DA22EB7C49DA}" type="slidenum">
              <a:rPr lang="fr-BE" sz="1000" smtClean="0">
                <a:solidFill>
                  <a:srgbClr val="005EA8"/>
                </a:solidFill>
                <a:latin typeface="+mj-lt"/>
              </a:rPr>
              <a:t>‹N°›</a:t>
            </a:fld>
            <a:endParaRPr lang="fr-BE" sz="1000">
              <a:solidFill>
                <a:srgbClr val="005EA8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251520"/>
            <a:ext cx="836712" cy="46255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5085184" y="323528"/>
            <a:ext cx="0" cy="390544"/>
          </a:xfrm>
          <a:prstGeom prst="line">
            <a:avLst/>
          </a:prstGeom>
          <a:ln w="12700"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818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6063" y="827584"/>
            <a:ext cx="5664630" cy="4248472"/>
          </a:xfrm>
          <a:prstGeom prst="rect">
            <a:avLst/>
          </a:prstGeom>
          <a:noFill/>
          <a:ln w="12700">
            <a:solidFill>
              <a:srgbClr val="005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577970" y="5292080"/>
            <a:ext cx="5658927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BE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581127" y="8676456"/>
            <a:ext cx="1656185" cy="313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5EA8"/>
                </a:solidFill>
                <a:latin typeface="+mn-lt"/>
              </a:defRPr>
            </a:lvl1pPr>
          </a:lstStyle>
          <a:p>
            <a:pPr>
              <a:defRPr/>
            </a:pPr>
            <a:fld id="{A56F0A32-0A96-4B79-8B89-84EE048B7028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251520"/>
            <a:ext cx="836712" cy="462552"/>
          </a:xfrm>
          <a:prstGeom prst="rect">
            <a:avLst/>
          </a:prstGeom>
        </p:spPr>
      </p:pic>
      <p:sp>
        <p:nvSpPr>
          <p:cNvPr id="14" name="Espace réservé de l'en-tête 13"/>
          <p:cNvSpPr>
            <a:spLocks noGrp="1"/>
          </p:cNvSpPr>
          <p:nvPr>
            <p:ph type="hdr" sz="quarter"/>
          </p:nvPr>
        </p:nvSpPr>
        <p:spPr>
          <a:xfrm>
            <a:off x="1700808" y="323528"/>
            <a:ext cx="3096344" cy="39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5EA8"/>
                </a:solidFill>
                <a:latin typeface="+mj-lt"/>
              </a:defRPr>
            </a:lvl1pPr>
          </a:lstStyle>
          <a:p>
            <a:r>
              <a:rPr lang="fr-BE"/>
              <a:t>Auteur (Insertion &gt; En-tête/Pied de page &gt; Appliquer partout)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idx="1"/>
          </p:nvPr>
        </p:nvSpPr>
        <p:spPr>
          <a:xfrm>
            <a:off x="5085184" y="323528"/>
            <a:ext cx="1152128" cy="39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5EA8"/>
                </a:solidFill>
                <a:latin typeface="+mj-lt"/>
              </a:defRPr>
            </a:lvl1pPr>
          </a:lstStyle>
          <a:p>
            <a:fld id="{2C5471DF-461D-4318-90A4-02D76A5731E3}" type="datetime4">
              <a:rPr lang="fr-BE" smtClean="0"/>
              <a:pPr/>
              <a:t>22 décembre 2022</a:t>
            </a:fld>
            <a:endParaRPr lang="fr-BE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4"/>
          </p:nvPr>
        </p:nvSpPr>
        <p:spPr>
          <a:xfrm>
            <a:off x="579258" y="8677275"/>
            <a:ext cx="4001870" cy="314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rgbClr val="005EA8"/>
                </a:solidFill>
                <a:latin typeface="+mj-lt"/>
              </a:defRPr>
            </a:lvl1pPr>
          </a:lstStyle>
          <a:p>
            <a:endParaRPr lang="fr-BE"/>
          </a:p>
        </p:txBody>
      </p:sp>
      <p:cxnSp>
        <p:nvCxnSpPr>
          <p:cNvPr id="18" name="Connecteur droit 17"/>
          <p:cNvCxnSpPr/>
          <p:nvPr/>
        </p:nvCxnSpPr>
        <p:spPr>
          <a:xfrm>
            <a:off x="4941168" y="323528"/>
            <a:ext cx="0" cy="390544"/>
          </a:xfrm>
          <a:prstGeom prst="line">
            <a:avLst/>
          </a:prstGeom>
          <a:ln w="12700"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/>
        </p:nvCxnSpPr>
        <p:spPr>
          <a:xfrm>
            <a:off x="580445" y="8676456"/>
            <a:ext cx="5656867" cy="0"/>
          </a:xfrm>
          <a:prstGeom prst="line">
            <a:avLst/>
          </a:prstGeom>
          <a:ln w="12700"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3488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rgbClr val="005EA8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rgbClr val="005EA8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rgbClr val="005EA8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rgbClr val="005EA8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rgbClr val="005EA8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788024" y="260648"/>
            <a:ext cx="4104456" cy="3528393"/>
          </a:xfrm>
          <a:prstGeom prst="rect">
            <a:avLst/>
          </a:prstGeom>
        </p:spPr>
        <p:txBody>
          <a:bodyPr anchor="ctr" anchorCtr="0"/>
          <a:lstStyle>
            <a:lvl1pPr algn="l">
              <a:defRPr sz="5400" b="1">
                <a:solidFill>
                  <a:srgbClr val="005EA8"/>
                </a:solidFill>
              </a:defRPr>
            </a:lvl1pPr>
          </a:lstStyle>
          <a:p>
            <a:r>
              <a:rPr lang="fr-FR" dirty="0"/>
              <a:t>Titre principal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4007768"/>
            <a:ext cx="4104456" cy="114942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endParaRPr lang="fr-B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88024" y="5301209"/>
            <a:ext cx="4104456" cy="216023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5EA8"/>
                </a:solidFill>
                <a:latin typeface="+mj-lt"/>
              </a:defRPr>
            </a:lvl1pPr>
          </a:lstStyle>
          <a:p>
            <a:r>
              <a:rPr lang="fr-BE"/>
              <a:t>Auteur / Date (Insertion &gt; En-tête/Pied de page &gt; Appliquer partout)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E478F-69E2-474B-9B73-0F76823D85ED}" type="datetimeFigureOut">
              <a:rPr lang="fr-BE" smtClean="0"/>
              <a:t>22/12/2022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64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4DB6C-34FF-4CEC-A118-0EC30B2A0A2D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B6FD-9EBE-4001-BE45-F95B8AC443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5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71674-4932-448B-8405-66C74DE4D6D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5023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5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1"/>
          </p:nvPr>
        </p:nvSpPr>
        <p:spPr>
          <a:xfrm>
            <a:off x="3238500" y="0"/>
            <a:ext cx="5905499" cy="603885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4600">
                <a:solidFill>
                  <a:srgbClr val="707173"/>
                </a:solidFill>
              </a:defRPr>
            </a:lvl1pPr>
          </a:lstStyle>
          <a:p>
            <a:pPr lvl="0"/>
            <a:endParaRPr lang="fr-BE" noProof="0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3" y="188640"/>
            <a:ext cx="2880320" cy="568863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 de chapitre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BE"/>
              <a:t>Auteur / Date (Insertion &gt; En-tête/Pied de page &gt; Appliquer partout)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0835EE-DD01-4221-9DB8-076E4A1E3C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6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ous-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3" y="260648"/>
            <a:ext cx="4176464" cy="554461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Titre de sous-chapitre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608512" cy="60361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4600">
                <a:solidFill>
                  <a:srgbClr val="707173"/>
                </a:solidFill>
              </a:defRPr>
            </a:lvl1pPr>
          </a:lstStyle>
          <a:p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BE"/>
              <a:t>Auteur / Date (Insertion &gt; En-tête/Pied de page &gt; Appliquer partout)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0835EE-DD01-4221-9DB8-076E4A1E3C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3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Un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9512" y="188640"/>
            <a:ext cx="87849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4" name="Espace réservé du texte 2"/>
          <p:cNvSpPr>
            <a:spLocks noGrp="1"/>
          </p:cNvSpPr>
          <p:nvPr>
            <p:ph idx="1"/>
          </p:nvPr>
        </p:nvSpPr>
        <p:spPr bwMode="auto">
          <a:xfrm>
            <a:off x="179512" y="1052736"/>
            <a:ext cx="8784976" cy="46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/>
              <a:t>Auteur / Date (Insertion &gt; En-tête/Pied de page &gt; Appliquer partout)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835EE-DD01-4221-9DB8-076E4A1E3C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46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  <a:prstGeom prst="rect">
            <a:avLst/>
          </a:prstGeom>
        </p:spPr>
        <p:txBody>
          <a:bodyPr anchor="t" anchorCtr="0"/>
          <a:lstStyle>
            <a:lvl1pPr algn="l"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4317876" cy="100811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2" y="2060848"/>
            <a:ext cx="4317876" cy="3672407"/>
          </a:xfrm>
          <a:prstGeom prst="rect">
            <a:avLst/>
          </a:prstGeom>
        </p:spPr>
        <p:txBody>
          <a:bodyPr/>
          <a:lstStyle>
            <a:lvl1pPr>
              <a:buClr>
                <a:srgbClr val="005EA8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319463" cy="100811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319463" cy="3672407"/>
          </a:xfrm>
          <a:prstGeom prst="rect">
            <a:avLst/>
          </a:prstGeom>
        </p:spPr>
        <p:txBody>
          <a:bodyPr/>
          <a:lstStyle>
            <a:lvl1pPr>
              <a:buClr>
                <a:srgbClr val="005EA8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cxnSp>
        <p:nvCxnSpPr>
          <p:cNvPr id="7" name="Connecteur droit 6"/>
          <p:cNvCxnSpPr>
            <a:stCxn id="2" idx="2"/>
          </p:cNvCxnSpPr>
          <p:nvPr userDrawn="1"/>
        </p:nvCxnSpPr>
        <p:spPr>
          <a:xfrm>
            <a:off x="4572000" y="1052736"/>
            <a:ext cx="0" cy="4680520"/>
          </a:xfrm>
          <a:prstGeom prst="line">
            <a:avLst/>
          </a:prstGeom>
          <a:ln w="12700"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/>
              <a:t>Auteur / Date (Insertion &gt; En-tête/Pied de page &gt; Appliquer partout)</a:t>
            </a:r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835EE-DD01-4221-9DB8-076E4A1E3CD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48245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/>
              <a:t>Auteur / Date (Insertion &gt; En-tête/Pied de page &gt; Appliquer partout)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835EE-DD01-4221-9DB8-076E4A1E3CD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/>
              <a:t>Auteur / Date (Insertion &gt; En-tête/Pied de page &gt; Appliquer partout)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835EE-DD01-4221-9DB8-076E4A1E3CD0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286001" cy="8640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8640"/>
            <a:ext cx="5389438" cy="5544616"/>
          </a:xfrm>
          <a:prstGeom prst="rect">
            <a:avLst/>
          </a:prstGeom>
        </p:spPr>
        <p:txBody>
          <a:bodyPr/>
          <a:lstStyle>
            <a:lvl1pPr>
              <a:buClr>
                <a:srgbClr val="005EA8"/>
              </a:buCl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3286001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516181" y="188640"/>
            <a:ext cx="0" cy="5544616"/>
          </a:xfrm>
          <a:prstGeom prst="line">
            <a:avLst/>
          </a:prstGeom>
          <a:ln w="12700"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/>
              <a:t>Auteur / Date (Insertion &gt; En-tête/Pied de page &gt; Appliquer partout)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835EE-DD01-4221-9DB8-076E4A1E3CD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800600"/>
            <a:ext cx="8784976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6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/>
              <a:t>Auteur / Date (Insertion &gt; En-tête/Pied de page &gt; Appliquer partout)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835EE-DD01-4221-9DB8-076E4A1E3CD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uclnamur.be/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3312368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5EA8"/>
                </a:solidFill>
                <a:latin typeface="+mn-lt"/>
              </a:defRPr>
            </a:lvl1pPr>
          </a:lstStyle>
          <a:p>
            <a:r>
              <a:rPr lang="fr-BE"/>
              <a:t>Auteur / Date (Insertion &gt; En-tête/Pied de page &gt; Appliquer partout)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79512" y="6309320"/>
            <a:ext cx="576064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5EA8"/>
                </a:solidFill>
                <a:latin typeface="+mn-lt"/>
              </a:defRPr>
            </a:lvl1pPr>
          </a:lstStyle>
          <a:p>
            <a:fld id="{C70835EE-DD01-4221-9DB8-076E4A1E3CD0}" type="slidenum">
              <a:rPr lang="fr-BE" smtClean="0"/>
              <a:pPr/>
              <a:t>‹N°›</a:t>
            </a:fld>
            <a:endParaRPr lang="fr-BE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827584" y="6309320"/>
            <a:ext cx="0" cy="288032"/>
          </a:xfrm>
          <a:prstGeom prst="line">
            <a:avLst/>
          </a:prstGeom>
          <a:ln w="12700"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4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3312368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5EA8"/>
                </a:solidFill>
                <a:latin typeface="+mn-lt"/>
              </a:defRPr>
            </a:lvl1pPr>
          </a:lstStyle>
          <a:p>
            <a:r>
              <a:rPr lang="fr-BE"/>
              <a:t>Auteur / Date (Insertion &gt; En-tête/Pied de page &gt; Appliquer partout)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79512" y="6309320"/>
            <a:ext cx="576064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5EA8"/>
                </a:solidFill>
                <a:latin typeface="+mn-lt"/>
              </a:defRPr>
            </a:lvl1pPr>
          </a:lstStyle>
          <a:p>
            <a:fld id="{C70835EE-DD01-4221-9DB8-076E4A1E3CD0}" type="slidenum">
              <a:rPr lang="fr-BE" smtClean="0"/>
              <a:pPr/>
              <a:t>‹N°›</a:t>
            </a:fld>
            <a:endParaRPr lang="fr-BE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827584" y="6309320"/>
            <a:ext cx="0" cy="288032"/>
          </a:xfrm>
          <a:prstGeom prst="line">
            <a:avLst/>
          </a:prstGeom>
          <a:ln w="12700"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78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3312368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5EA8"/>
                </a:solidFill>
                <a:latin typeface="+mn-lt"/>
              </a:defRPr>
            </a:lvl1pPr>
          </a:lstStyle>
          <a:p>
            <a:r>
              <a:rPr lang="fr-BE"/>
              <a:t>Auteur / Date (Insertion &gt; En-tête/Pied de page &gt; Appliquer partout)</a:t>
            </a:r>
            <a:endParaRPr lang="fr-BE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79512" y="6309320"/>
            <a:ext cx="576064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5EA8"/>
                </a:solidFill>
                <a:latin typeface="+mn-lt"/>
              </a:defRPr>
            </a:lvl1pPr>
          </a:lstStyle>
          <a:p>
            <a:fld id="{C70835EE-DD01-4221-9DB8-076E4A1E3CD0}" type="slidenum">
              <a:rPr lang="fr-BE" smtClean="0"/>
              <a:pPr/>
              <a:t>‹N°›</a:t>
            </a:fld>
            <a:endParaRPr lang="fr-BE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827584" y="6309320"/>
            <a:ext cx="0" cy="288032"/>
          </a:xfrm>
          <a:prstGeom prst="line">
            <a:avLst/>
          </a:prstGeom>
          <a:ln w="12700">
            <a:solidFill>
              <a:srgbClr val="00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761" r:id="rId7"/>
    <p:sldLayoutId id="2147483762" r:id="rId8"/>
    <p:sldLayoutId id="214748376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A0079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A9D42D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74" y="2306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2564904"/>
            <a:ext cx="6264696" cy="1611611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fr-BE" sz="3600" dirty="0">
                <a:solidFill>
                  <a:srgbClr val="A36298"/>
                </a:solidFill>
                <a:latin typeface="+mj-lt"/>
              </a:rPr>
              <a:t>COPROSEPAT</a:t>
            </a:r>
            <a:br>
              <a:rPr lang="fr-BE" sz="3600" dirty="0">
                <a:solidFill>
                  <a:srgbClr val="000099"/>
                </a:solidFill>
                <a:latin typeface="+mj-lt"/>
              </a:rPr>
            </a:br>
            <a:r>
              <a:rPr lang="fr-BE" sz="2700" dirty="0">
                <a:latin typeface="+mj-lt"/>
              </a:rPr>
              <a:t>M</a:t>
            </a:r>
            <a:r>
              <a:rPr lang="en-US" sz="2000" dirty="0" err="1">
                <a:latin typeface="+mj-lt"/>
              </a:rPr>
              <a:t>ise</a:t>
            </a:r>
            <a:r>
              <a:rPr lang="en-US" sz="2000" dirty="0">
                <a:latin typeface="+mj-lt"/>
              </a:rPr>
              <a:t> en place d’un </a:t>
            </a:r>
            <a:r>
              <a:rPr lang="en-US" sz="2000" dirty="0" err="1">
                <a:latin typeface="+mj-lt"/>
              </a:rPr>
              <a:t>parcours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éducatif</a:t>
            </a:r>
            <a:r>
              <a:rPr lang="en-US" sz="2000" dirty="0">
                <a:latin typeface="+mj-lt"/>
              </a:rPr>
              <a:t>  pour les patients </a:t>
            </a:r>
            <a:r>
              <a:rPr lang="en-US" sz="2000" dirty="0" err="1">
                <a:latin typeface="+mj-lt"/>
              </a:rPr>
              <a:t>insuffisants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cardiaques</a:t>
            </a:r>
            <a:r>
              <a:rPr lang="en-US" sz="2000" dirty="0">
                <a:latin typeface="+mj-lt"/>
              </a:rPr>
              <a:t> </a:t>
            </a:r>
            <a:br>
              <a:rPr lang="en-US" sz="2000" dirty="0">
                <a:latin typeface="+mj-lt"/>
              </a:rPr>
            </a:br>
            <a:endParaRPr lang="fr-BE" sz="3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66690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0000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PROGRAMME DE COOPÉRATION TRANSFRONTALIÈRE</a:t>
            </a:r>
          </a:p>
          <a:p>
            <a:r>
              <a:rPr lang="nl-NL" sz="1000" b="1" dirty="0">
                <a:solidFill>
                  <a:srgbClr val="9FAE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GRENSOVERSCHRIJDEND SAMENWERKINGSPROGRAMMA</a:t>
            </a:r>
            <a:endParaRPr lang="fr-BE" sz="1000" b="1" dirty="0">
              <a:solidFill>
                <a:srgbClr val="9FAEE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fr-BE" sz="1000" b="1" dirty="0">
              <a:solidFill>
                <a:srgbClr val="00009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ZoneTexte 10"/>
          <p:cNvSpPr txBox="1">
            <a:spLocks noChangeArrowheads="1"/>
          </p:cNvSpPr>
          <p:nvPr/>
        </p:nvSpPr>
        <p:spPr bwMode="auto">
          <a:xfrm>
            <a:off x="1" y="6475413"/>
            <a:ext cx="914399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700" b="1" dirty="0">
                <a:solidFill>
                  <a:srgbClr val="0000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AVEC LE SOUTIEN DU FONDS EUROPÉEN DE DÉVELOPPEMENT RÉGIONAL</a:t>
            </a:r>
          </a:p>
          <a:p>
            <a:pPr algn="ctr"/>
            <a:r>
              <a:rPr lang="nl-NL" sz="700" b="1" dirty="0">
                <a:solidFill>
                  <a:srgbClr val="9FAE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MET STEUN VAN HET EUROPEES FONDS VOOR REGIONALE ONTWIKKELING</a:t>
            </a:r>
            <a:endParaRPr lang="fr-BE" sz="700" b="1" dirty="0">
              <a:solidFill>
                <a:srgbClr val="00009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77072"/>
            <a:ext cx="1062311" cy="10623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35" y="4089969"/>
            <a:ext cx="1062311" cy="10623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74" y="4102866"/>
            <a:ext cx="1062311" cy="10623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9" y="4115763"/>
            <a:ext cx="1062311" cy="10623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01" y="621640"/>
            <a:ext cx="4536546" cy="179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72513" y="522920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err="1">
              <a:solidFill>
                <a:srgbClr val="000099"/>
              </a:solidFill>
              <a:latin typeface="+mj-lt"/>
              <a:ea typeface="+mj-ea"/>
              <a:cs typeface="Montserrat" pitchFamily="50" charset="0"/>
            </a:endParaRPr>
          </a:p>
          <a:p>
            <a:pPr algn="ctr"/>
            <a:r>
              <a:rPr lang="en-US" dirty="0" err="1">
                <a:solidFill>
                  <a:srgbClr val="000099"/>
                </a:solidFill>
                <a:latin typeface="+mj-lt"/>
                <a:ea typeface="+mj-ea"/>
                <a:cs typeface="Montserrat" pitchFamily="50" charset="0"/>
              </a:rPr>
              <a:t>Pr</a:t>
            </a:r>
            <a:r>
              <a:rPr lang="en-US" dirty="0">
                <a:solidFill>
                  <a:srgbClr val="000099"/>
                </a:solidFill>
                <a:latin typeface="+mj-lt"/>
                <a:ea typeface="+mj-ea"/>
                <a:cs typeface="Montserrat" pitchFamily="50" charset="0"/>
              </a:rPr>
              <a:t> L. Gabriel</a:t>
            </a:r>
          </a:p>
          <a:p>
            <a:pPr algn="ctr"/>
            <a:r>
              <a:rPr lang="en-US" dirty="0">
                <a:solidFill>
                  <a:srgbClr val="000099"/>
                </a:solidFill>
                <a:latin typeface="+mj-lt"/>
                <a:ea typeface="+mj-ea"/>
                <a:cs typeface="Montserrat" pitchFamily="50" charset="0"/>
              </a:rPr>
              <a:t>CHU UCL Namur- site Godinne</a:t>
            </a:r>
          </a:p>
          <a:p>
            <a:pPr algn="ctr"/>
            <a:r>
              <a:rPr lang="en-US" dirty="0">
                <a:solidFill>
                  <a:srgbClr val="000099"/>
                </a:solidFill>
                <a:latin typeface="+mj-lt"/>
                <a:ea typeface="+mj-ea"/>
                <a:cs typeface="Montserrat" pitchFamily="50" charset="0"/>
              </a:rPr>
              <a:t>22-12-2022</a:t>
            </a:r>
          </a:p>
        </p:txBody>
      </p:sp>
    </p:spTree>
    <p:extLst>
      <p:ext uri="{BB962C8B-B14F-4D97-AF65-F5344CB8AC3E}">
        <p14:creationId xmlns:p14="http://schemas.microsoft.com/office/powerpoint/2010/main" val="344006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800200"/>
          </a:xfrm>
          <a:ln>
            <a:solidFill>
              <a:srgbClr val="005EA8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BE" sz="4800" dirty="0">
                <a:solidFill>
                  <a:srgbClr val="005EA8"/>
                </a:solidFill>
              </a:rPr>
              <a:t>Comment bien traiter un patient insuffisant cardiaque?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04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Améliorer la qualité de vie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Diminuer les risques d’hospitalisation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Améliorer le pronostic vital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666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12</a:t>
            </a:fld>
            <a:endParaRPr lang="fr-BE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700164" cy="53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76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r>
              <a:rPr lang="fr-BE" dirty="0"/>
              <a:t>Traitements non médicamenteux.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13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510331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rganigramme : Bande perforée 8"/>
          <p:cNvSpPr/>
          <p:nvPr/>
        </p:nvSpPr>
        <p:spPr>
          <a:xfrm rot="19876826">
            <a:off x="325130" y="1130164"/>
            <a:ext cx="2664296" cy="1440160"/>
          </a:xfrm>
          <a:prstGeom prst="flowChartPunchedTape">
            <a:avLst/>
          </a:prstGeom>
          <a:solidFill>
            <a:srgbClr val="E960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Cliniques de l’insuffisance cardiaque</a:t>
            </a:r>
          </a:p>
        </p:txBody>
      </p:sp>
    </p:spTree>
    <p:extLst>
      <p:ext uri="{BB962C8B-B14F-4D97-AF65-F5344CB8AC3E}">
        <p14:creationId xmlns:p14="http://schemas.microsoft.com/office/powerpoint/2010/main" val="42217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dirty="0" err="1"/>
              <a:t>Création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brochure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Objectif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F0"/>
                </a:solidFill>
              </a:rPr>
              <a:t>support à </a:t>
            </a:r>
            <a:r>
              <a:rPr lang="en-US" sz="2400" dirty="0" err="1">
                <a:solidFill>
                  <a:srgbClr val="00B0F0"/>
                </a:solidFill>
              </a:rPr>
              <a:t>l’éducation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thérapeutique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00B0F0"/>
                </a:solidFill>
              </a:rPr>
              <a:t>Discours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commun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(1ère </a:t>
            </a:r>
            <a:r>
              <a:rPr lang="en-US" sz="2400" dirty="0" err="1"/>
              <a:t>ligne</a:t>
            </a:r>
            <a:r>
              <a:rPr lang="en-US" sz="2400" dirty="0"/>
              <a:t> et </a:t>
            </a:r>
            <a:r>
              <a:rPr lang="en-US" sz="2400" dirty="0" err="1"/>
              <a:t>spécialistes</a:t>
            </a:r>
            <a:r>
              <a:rPr lang="en-US" sz="2400" dirty="0"/>
              <a:t>)</a:t>
            </a:r>
            <a:endParaRPr lang="en-US" dirty="0"/>
          </a:p>
          <a:p>
            <a:r>
              <a:rPr lang="en-US" sz="2400" dirty="0" err="1"/>
              <a:t>Abordable</a:t>
            </a:r>
            <a:r>
              <a:rPr lang="en-US" sz="2400" dirty="0"/>
              <a:t> pour le patient</a:t>
            </a:r>
          </a:p>
          <a:p>
            <a:r>
              <a:rPr lang="en-US" sz="2400" dirty="0" err="1"/>
              <a:t>Attrayant</a:t>
            </a:r>
            <a:endParaRPr lang="en-US" sz="2400" dirty="0"/>
          </a:p>
          <a:p>
            <a:r>
              <a:rPr lang="en-US" sz="2400" dirty="0" err="1"/>
              <a:t>Ludique</a:t>
            </a:r>
            <a:endParaRPr lang="en-US" sz="2400" dirty="0"/>
          </a:p>
          <a:p>
            <a:r>
              <a:rPr lang="en-US" sz="2400" dirty="0"/>
              <a:t>Un </a:t>
            </a:r>
            <a:r>
              <a:rPr lang="en-US" sz="2400" dirty="0" err="1"/>
              <a:t>véritable</a:t>
            </a:r>
            <a:r>
              <a:rPr lang="en-US" sz="2400" dirty="0"/>
              <a:t> </a:t>
            </a:r>
            <a:r>
              <a:rPr lang="en-US" sz="2400" dirty="0" err="1"/>
              <a:t>outil</a:t>
            </a:r>
            <a:endParaRPr lang="en-US" sz="2400" dirty="0"/>
          </a:p>
          <a:p>
            <a:r>
              <a:rPr lang="en-US" sz="2400" dirty="0" err="1"/>
              <a:t>Classeur</a:t>
            </a:r>
            <a:r>
              <a:rPr lang="en-US" sz="2400" dirty="0"/>
              <a:t> avec pages </a:t>
            </a:r>
            <a:r>
              <a:rPr lang="en-US" sz="2400" dirty="0" err="1"/>
              <a:t>amovibles</a:t>
            </a:r>
            <a:r>
              <a:rPr lang="en-US" sz="2400" dirty="0"/>
              <a:t>: </a:t>
            </a:r>
            <a:r>
              <a:rPr lang="en-US" sz="2400" dirty="0" err="1"/>
              <a:t>traitement</a:t>
            </a:r>
            <a:r>
              <a:rPr lang="en-US" sz="2400" dirty="0"/>
              <a:t>, </a:t>
            </a:r>
            <a:r>
              <a:rPr lang="en-US" sz="2400" dirty="0" err="1"/>
              <a:t>coordonnées</a:t>
            </a:r>
            <a:r>
              <a:rPr lang="en-US" sz="2400" dirty="0"/>
              <a:t>, </a:t>
            </a:r>
            <a:r>
              <a:rPr lang="en-US" sz="2400" dirty="0" err="1"/>
              <a:t>paramètres</a:t>
            </a:r>
            <a:r>
              <a:rPr lang="en-US" sz="2400" dirty="0"/>
              <a:t>,…</a:t>
            </a:r>
          </a:p>
          <a:p>
            <a:r>
              <a:rPr lang="en-US" sz="2400" dirty="0" err="1">
                <a:solidFill>
                  <a:srgbClr val="009EE0"/>
                </a:solidFill>
              </a:rPr>
              <a:t>Multimétier</a:t>
            </a:r>
            <a:r>
              <a:rPr lang="en-US" sz="2400" dirty="0"/>
              <a:t>: </a:t>
            </a:r>
            <a:r>
              <a:rPr lang="en-US" sz="2400" dirty="0" err="1"/>
              <a:t>créée</a:t>
            </a:r>
            <a:r>
              <a:rPr lang="en-US" sz="2400" dirty="0"/>
              <a:t> </a:t>
            </a:r>
            <a:r>
              <a:rPr lang="en-US" sz="2400" dirty="0" err="1"/>
              <a:t>conjointement</a:t>
            </a:r>
            <a:r>
              <a:rPr lang="en-US" sz="2400" dirty="0"/>
              <a:t> par </a:t>
            </a:r>
            <a:r>
              <a:rPr lang="en-US" sz="2400" dirty="0" err="1"/>
              <a:t>cardiologue</a:t>
            </a:r>
            <a:r>
              <a:rPr lang="en-US" sz="2400" dirty="0"/>
              <a:t>, </a:t>
            </a:r>
            <a:r>
              <a:rPr lang="en-US" sz="2400" dirty="0" err="1"/>
              <a:t>infirmières</a:t>
            </a:r>
            <a:r>
              <a:rPr lang="en-US" sz="2400" dirty="0"/>
              <a:t> </a:t>
            </a:r>
            <a:r>
              <a:rPr lang="en-US" sz="2400" dirty="0" err="1"/>
              <a:t>référente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insuffisance</a:t>
            </a:r>
            <a:r>
              <a:rPr lang="en-US" sz="2400" dirty="0"/>
              <a:t> </a:t>
            </a:r>
            <a:r>
              <a:rPr lang="en-US" sz="2400" dirty="0" err="1"/>
              <a:t>cardiaque</a:t>
            </a:r>
            <a:r>
              <a:rPr lang="en-US" sz="2400" dirty="0"/>
              <a:t>, </a:t>
            </a:r>
            <a:r>
              <a:rPr lang="en-US" sz="2400" dirty="0" err="1"/>
              <a:t>kiné</a:t>
            </a:r>
            <a:r>
              <a:rPr lang="en-US" sz="2400" dirty="0"/>
              <a:t>, </a:t>
            </a:r>
            <a:r>
              <a:rPr lang="en-US" sz="2400" dirty="0" err="1"/>
              <a:t>diététicienne</a:t>
            </a:r>
            <a:r>
              <a:rPr lang="en-US" sz="2400" dirty="0"/>
              <a:t>, </a:t>
            </a:r>
            <a:r>
              <a:rPr lang="en-US" sz="2400" dirty="0" err="1"/>
              <a:t>psychologue</a:t>
            </a:r>
            <a:r>
              <a:rPr lang="en-US" sz="2400" dirty="0"/>
              <a:t>, </a:t>
            </a:r>
            <a:r>
              <a:rPr lang="en-US" sz="2400" dirty="0" err="1"/>
              <a:t>pharmacienne</a:t>
            </a:r>
            <a:endParaRPr lang="en-US" sz="2400" dirty="0"/>
          </a:p>
          <a:p>
            <a:r>
              <a:rPr lang="en-US" sz="2400" dirty="0" err="1"/>
              <a:t>Evolutif</a:t>
            </a:r>
            <a:r>
              <a:rPr lang="en-US" sz="2400" dirty="0"/>
              <a:t> </a:t>
            </a:r>
            <a:r>
              <a:rPr lang="en-US" sz="2400" dirty="0" err="1"/>
              <a:t>dans</a:t>
            </a:r>
            <a:r>
              <a:rPr lang="en-US" sz="2400" dirty="0"/>
              <a:t> le temps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1350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6" cy="46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53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/>
              <a:t>Chapitres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BE" dirty="0"/>
              <a:t>Fiche 1: informations générales</a:t>
            </a:r>
          </a:p>
          <a:p>
            <a:r>
              <a:rPr lang="fr-BE" dirty="0"/>
              <a:t>Fiche 2: mieux comprendre le fonctionnement de mon cœur</a:t>
            </a:r>
          </a:p>
          <a:p>
            <a:r>
              <a:rPr lang="fr-BE" dirty="0"/>
              <a:t>Fiche 3: mieux comprendre mon traitement</a:t>
            </a:r>
          </a:p>
          <a:p>
            <a:pPr lvl="1"/>
            <a:r>
              <a:rPr lang="fr-BE" dirty="0"/>
              <a:t>3A: médicamenteux</a:t>
            </a:r>
          </a:p>
          <a:p>
            <a:pPr lvl="1"/>
            <a:r>
              <a:rPr lang="fr-BE" dirty="0"/>
              <a:t>3B: non médicamenteux</a:t>
            </a:r>
          </a:p>
          <a:p>
            <a:r>
              <a:rPr lang="fr-BE" dirty="0"/>
              <a:t>Fiche 4: mieux vivre avec mon insuffisance cardiaque</a:t>
            </a:r>
          </a:p>
          <a:p>
            <a:r>
              <a:rPr lang="fr-BE" dirty="0"/>
              <a:t>Fiche 5: 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2766749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63" y="0"/>
            <a:ext cx="4826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54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8965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960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3561"/>
            <a:ext cx="48245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36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COPROSEPAT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5EA8"/>
                </a:solidFill>
              </a:rPr>
              <a:t>CO</a:t>
            </a:r>
            <a:r>
              <a:rPr lang="en-US" dirty="0" err="1"/>
              <a:t>opération</a:t>
            </a:r>
            <a:r>
              <a:rPr lang="en-US" dirty="0"/>
              <a:t> </a:t>
            </a:r>
            <a:r>
              <a:rPr lang="en-US" dirty="0" err="1"/>
              <a:t>transfrontalière</a:t>
            </a:r>
            <a:r>
              <a:rPr lang="en-US" dirty="0"/>
              <a:t> en </a:t>
            </a:r>
            <a:r>
              <a:rPr lang="en-US" dirty="0" err="1">
                <a:solidFill>
                  <a:srgbClr val="005EA8"/>
                </a:solidFill>
              </a:rPr>
              <a:t>PRO</a:t>
            </a:r>
            <a:r>
              <a:rPr lang="en-US" dirty="0" err="1"/>
              <a:t>motion</a:t>
            </a:r>
            <a:r>
              <a:rPr lang="en-US" dirty="0"/>
              <a:t> à la </a:t>
            </a:r>
            <a:r>
              <a:rPr lang="en-US" dirty="0">
                <a:solidFill>
                  <a:srgbClr val="005EA8"/>
                </a:solidFill>
              </a:rPr>
              <a:t>S</a:t>
            </a:r>
            <a:r>
              <a:rPr lang="en-US" dirty="0"/>
              <a:t>anté et </a:t>
            </a:r>
            <a:r>
              <a:rPr lang="en-US" dirty="0">
                <a:solidFill>
                  <a:srgbClr val="005EA8"/>
                </a:solidFill>
              </a:rPr>
              <a:t>E</a:t>
            </a:r>
            <a:r>
              <a:rPr lang="en-US" dirty="0"/>
              <a:t>ducation du </a:t>
            </a:r>
            <a:r>
              <a:rPr lang="en-US" dirty="0" err="1">
                <a:solidFill>
                  <a:srgbClr val="005EA8"/>
                </a:solidFill>
              </a:rPr>
              <a:t>PAT</a:t>
            </a:r>
            <a:r>
              <a:rPr lang="en-US" dirty="0" err="1"/>
              <a:t>ient</a:t>
            </a:r>
            <a:r>
              <a:rPr lang="en-US" dirty="0"/>
              <a:t> en </a:t>
            </a:r>
            <a:r>
              <a:rPr lang="en-US" dirty="0" err="1"/>
              <a:t>milieur</a:t>
            </a:r>
            <a:r>
              <a:rPr lang="en-US" dirty="0"/>
              <a:t> rural</a:t>
            </a:r>
          </a:p>
          <a:p>
            <a:r>
              <a:rPr lang="en-US" dirty="0"/>
              <a:t>Module 5:mise en place d’un </a:t>
            </a:r>
            <a:r>
              <a:rPr lang="en-US" dirty="0" err="1"/>
              <a:t>parcours</a:t>
            </a:r>
            <a:r>
              <a:rPr lang="en-US" dirty="0"/>
              <a:t> </a:t>
            </a:r>
            <a:r>
              <a:rPr lang="en-US" dirty="0" err="1"/>
              <a:t>éducatif</a:t>
            </a:r>
            <a:r>
              <a:rPr lang="en-US" dirty="0"/>
              <a:t>  pour les patients </a:t>
            </a:r>
            <a:r>
              <a:rPr lang="en-US" dirty="0" err="1"/>
              <a:t>insuffisants</a:t>
            </a:r>
            <a:r>
              <a:rPr lang="en-US" dirty="0"/>
              <a:t> </a:t>
            </a:r>
            <a:r>
              <a:rPr lang="en-US" dirty="0" err="1"/>
              <a:t>cardiaques</a:t>
            </a:r>
            <a:r>
              <a:rPr lang="en-US" dirty="0"/>
              <a:t> </a:t>
            </a:r>
          </a:p>
          <a:p>
            <a:r>
              <a:rPr lang="en-US" dirty="0" err="1">
                <a:solidFill>
                  <a:srgbClr val="005EA8"/>
                </a:solidFill>
              </a:rPr>
              <a:t>Renforcement</a:t>
            </a:r>
            <a:r>
              <a:rPr lang="en-US" dirty="0">
                <a:solidFill>
                  <a:srgbClr val="005EA8"/>
                </a:solidFill>
              </a:rPr>
              <a:t> des </a:t>
            </a:r>
            <a:r>
              <a:rPr lang="en-US" dirty="0" err="1">
                <a:solidFill>
                  <a:srgbClr val="005EA8"/>
                </a:solidFill>
              </a:rPr>
              <a:t>compétences</a:t>
            </a:r>
            <a:r>
              <a:rPr lang="en-US" dirty="0">
                <a:solidFill>
                  <a:srgbClr val="005EA8"/>
                </a:solidFill>
              </a:rPr>
              <a:t> des </a:t>
            </a:r>
            <a:r>
              <a:rPr lang="en-US" dirty="0" err="1">
                <a:solidFill>
                  <a:srgbClr val="005EA8"/>
                </a:solidFill>
              </a:rPr>
              <a:t>soignants</a:t>
            </a:r>
            <a:r>
              <a:rPr lang="en-US" dirty="0">
                <a:solidFill>
                  <a:srgbClr val="005EA8"/>
                </a:solidFill>
              </a:rPr>
              <a:t> de première </a:t>
            </a:r>
            <a:r>
              <a:rPr lang="en-US" dirty="0" err="1">
                <a:solidFill>
                  <a:srgbClr val="005EA8"/>
                </a:solidFill>
              </a:rPr>
              <a:t>ligne</a:t>
            </a:r>
            <a:r>
              <a:rPr lang="en-US" dirty="0">
                <a:solidFill>
                  <a:srgbClr val="005EA8"/>
                </a:solidFill>
              </a:rPr>
              <a:t> pour </a:t>
            </a:r>
            <a:r>
              <a:rPr lang="en-US" dirty="0" err="1">
                <a:solidFill>
                  <a:srgbClr val="005EA8"/>
                </a:solidFill>
              </a:rPr>
              <a:t>développer</a:t>
            </a:r>
            <a:r>
              <a:rPr lang="en-US" dirty="0">
                <a:solidFill>
                  <a:srgbClr val="005EA8"/>
                </a:solidFill>
              </a:rPr>
              <a:t> des ateliers </a:t>
            </a:r>
            <a:r>
              <a:rPr lang="en-US" dirty="0" err="1">
                <a:solidFill>
                  <a:srgbClr val="005EA8"/>
                </a:solidFill>
              </a:rPr>
              <a:t>d’éducation</a:t>
            </a:r>
            <a:r>
              <a:rPr lang="en-US" dirty="0">
                <a:solidFill>
                  <a:srgbClr val="005EA8"/>
                </a:solidFill>
              </a:rPr>
              <a:t> </a:t>
            </a:r>
            <a:r>
              <a:rPr lang="en-US" dirty="0" err="1">
                <a:solidFill>
                  <a:srgbClr val="005EA8"/>
                </a:solidFill>
              </a:rPr>
              <a:t>thérapeutique</a:t>
            </a:r>
            <a:r>
              <a:rPr lang="en-US" dirty="0">
                <a:solidFill>
                  <a:srgbClr val="005EA8"/>
                </a:solidFill>
              </a:rPr>
              <a:t> </a:t>
            </a:r>
            <a:r>
              <a:rPr lang="en-US" dirty="0" err="1">
                <a:solidFill>
                  <a:srgbClr val="005EA8"/>
                </a:solidFill>
              </a:rPr>
              <a:t>destinés</a:t>
            </a:r>
            <a:r>
              <a:rPr lang="en-US" dirty="0">
                <a:solidFill>
                  <a:srgbClr val="005EA8"/>
                </a:solidFill>
              </a:rPr>
              <a:t> aux patients et à </a:t>
            </a:r>
            <a:r>
              <a:rPr lang="en-US" dirty="0" err="1">
                <a:solidFill>
                  <a:srgbClr val="005EA8"/>
                </a:solidFill>
              </a:rPr>
              <a:t>leurs</a:t>
            </a:r>
            <a:r>
              <a:rPr lang="en-US" dirty="0">
                <a:solidFill>
                  <a:srgbClr val="005EA8"/>
                </a:solidFill>
              </a:rPr>
              <a:t> </a:t>
            </a:r>
            <a:r>
              <a:rPr lang="en-US" dirty="0" err="1">
                <a:solidFill>
                  <a:srgbClr val="005EA8"/>
                </a:solidFill>
              </a:rPr>
              <a:t>familles</a:t>
            </a:r>
            <a:r>
              <a:rPr lang="en-US" dirty="0">
                <a:solidFill>
                  <a:srgbClr val="005EA8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5EA8"/>
                </a:solidFill>
                <a:sym typeface="Wingdings" panose="05000000000000000000" pitchFamily="2" charset="2"/>
              </a:rPr>
              <a:t>	</a:t>
            </a:r>
            <a:endParaRPr lang="en-US" dirty="0">
              <a:solidFill>
                <a:srgbClr val="005EA8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9891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6277"/>
            <a:ext cx="4824536" cy="6869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96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8362"/>
            <a:ext cx="5112568" cy="6886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715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"/>
            <a:ext cx="43925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184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5403"/>
            <a:ext cx="5256624" cy="6883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869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9623"/>
            <a:ext cx="4896584" cy="686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187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18502"/>
            <a:ext cx="4608552" cy="6876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481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7"/>
            <a:ext cx="4608592" cy="6857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129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3286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411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"/>
          <a:stretch/>
        </p:blipFill>
        <p:spPr bwMode="auto">
          <a:xfrm rot="5400000">
            <a:off x="1491443" y="-875689"/>
            <a:ext cx="6336705" cy="8609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575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8245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90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BE" dirty="0"/>
              <a:t>Territoire COPROSEPAT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3</a:t>
            </a:fld>
            <a:endParaRPr lang="fr-BE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8"/>
          <a:stretch/>
        </p:blipFill>
        <p:spPr bwMode="auto">
          <a:xfrm>
            <a:off x="2267743" y="1052736"/>
            <a:ext cx="458860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 rot="839436">
            <a:off x="5220072" y="2627387"/>
            <a:ext cx="648072" cy="1152128"/>
          </a:xfrm>
          <a:prstGeom prst="ellipse">
            <a:avLst/>
          </a:prstGeom>
          <a:noFill/>
          <a:ln>
            <a:solidFill>
              <a:srgbClr val="9311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4362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"/>
            <a:ext cx="475256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472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7515"/>
            <a:ext cx="4968592" cy="687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725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5040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469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965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682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979"/>
            <a:ext cx="4824536" cy="6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954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/>
          <a:lstStyle/>
          <a:p>
            <a:r>
              <a:rPr lang="fr-BE" sz="3200" dirty="0" err="1"/>
              <a:t>Autosurveillance</a:t>
            </a:r>
            <a:endParaRPr lang="fr-BE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35</a:t>
            </a:fld>
            <a:endParaRPr lang="fr-BE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278463" cy="5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135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36</a:t>
            </a:fld>
            <a:endParaRPr lang="fr-BE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t="11350" r="5680"/>
          <a:stretch/>
        </p:blipFill>
        <p:spPr bwMode="auto">
          <a:xfrm>
            <a:off x="809625" y="116632"/>
            <a:ext cx="4076700" cy="588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64088" y="2348953"/>
            <a:ext cx="3384376" cy="1384995"/>
          </a:xfrm>
          <a:prstGeom prst="rect">
            <a:avLst/>
          </a:prstGeom>
          <a:noFill/>
          <a:ln>
            <a:solidFill>
              <a:srgbClr val="005EA8"/>
            </a:solidFill>
          </a:ln>
        </p:spPr>
        <p:txBody>
          <a:bodyPr wrap="square" rtlCol="0">
            <a:spAutoFit/>
          </a:bodyPr>
          <a:lstStyle/>
          <a:p>
            <a:r>
              <a:rPr lang="fr-BE" sz="2800" u="sng" dirty="0" err="1">
                <a:solidFill>
                  <a:srgbClr val="005EA8"/>
                </a:solidFill>
                <a:latin typeface="+mn-lt"/>
              </a:rPr>
              <a:t>Autosurveillance</a:t>
            </a:r>
            <a:r>
              <a:rPr lang="fr-BE" sz="2800" u="sng" dirty="0">
                <a:solidFill>
                  <a:srgbClr val="005EA8"/>
                </a:solidFill>
                <a:latin typeface="+mn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BE" sz="2800" dirty="0">
                <a:solidFill>
                  <a:srgbClr val="FF0000"/>
                </a:solidFill>
                <a:latin typeface="+mn-lt"/>
              </a:rPr>
              <a:t>Refuse EPOF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2800" dirty="0">
                <a:solidFill>
                  <a:srgbClr val="00B050"/>
                </a:solidFill>
                <a:latin typeface="+mn-lt"/>
              </a:rPr>
              <a:t>Adopte EPON</a:t>
            </a:r>
          </a:p>
        </p:txBody>
      </p:sp>
    </p:spTree>
    <p:extLst>
      <p:ext uri="{BB962C8B-B14F-4D97-AF65-F5344CB8AC3E}">
        <p14:creationId xmlns:p14="http://schemas.microsoft.com/office/powerpoint/2010/main" val="1363773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37</a:t>
            </a:fld>
            <a:endParaRPr lang="fr-BE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19151" r="6776"/>
          <a:stretch/>
        </p:blipFill>
        <p:spPr bwMode="auto">
          <a:xfrm>
            <a:off x="0" y="0"/>
            <a:ext cx="661035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16" y="188640"/>
            <a:ext cx="24003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7"/>
            <a:ext cx="5724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264447" cy="228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735316" y="2852936"/>
            <a:ext cx="2229172" cy="369332"/>
          </a:xfrm>
          <a:prstGeom prst="rect">
            <a:avLst/>
          </a:prstGeom>
          <a:noFill/>
          <a:ln>
            <a:solidFill>
              <a:srgbClr val="005EA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005EA8"/>
                </a:solidFill>
                <a:latin typeface="+mn-lt"/>
              </a:rPr>
              <a:t>www.coprosepat.eu</a:t>
            </a:r>
          </a:p>
        </p:txBody>
      </p:sp>
    </p:spTree>
    <p:extLst>
      <p:ext uri="{BB962C8B-B14F-4D97-AF65-F5344CB8AC3E}">
        <p14:creationId xmlns:p14="http://schemas.microsoft.com/office/powerpoint/2010/main" val="446518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Perspectives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824536"/>
          </a:xfrm>
        </p:spPr>
        <p:txBody>
          <a:bodyPr/>
          <a:lstStyle/>
          <a:p>
            <a:r>
              <a:rPr lang="fr-BE" sz="2400" dirty="0"/>
              <a:t>Maladies CV = cible importante des projets de santé publique (surmortalité de 20% sur territoire français et de 10% sur le territoire belge)</a:t>
            </a:r>
          </a:p>
          <a:p>
            <a:r>
              <a:rPr lang="fr-BE" sz="2400" dirty="0"/>
              <a:t>Harmonisation des pratiques en ETP sur les 2 versants français et belges </a:t>
            </a:r>
            <a:r>
              <a:rPr lang="fr-BE" sz="2400" dirty="0">
                <a:sym typeface="Wingdings" panose="05000000000000000000" pitchFamily="2" charset="2"/>
              </a:rPr>
              <a:t> i</a:t>
            </a:r>
            <a:r>
              <a:rPr lang="fr-BE" sz="2400" dirty="0"/>
              <a:t>nscrire le projet futur dans les structures existantes</a:t>
            </a:r>
          </a:p>
          <a:p>
            <a:r>
              <a:rPr lang="fr-BE" sz="2400" dirty="0"/>
              <a:t>Déployer des démarches éducatives de proximité avec des formations courtes et ciblées sur des thématiques précises (ETP, insuffisance cardiaque, </a:t>
            </a:r>
            <a:r>
              <a:rPr lang="fr-BE" sz="2400" err="1"/>
              <a:t>diabète</a:t>
            </a:r>
            <a:r>
              <a:rPr lang="fr-BE" sz="2400"/>
              <a:t>, création </a:t>
            </a:r>
            <a:r>
              <a:rPr lang="fr-BE" sz="2400" dirty="0"/>
              <a:t>d’ateliers…)</a:t>
            </a:r>
          </a:p>
          <a:p>
            <a:r>
              <a:rPr lang="fr-BE" sz="2400" dirty="0"/>
              <a:t>Faire évoluer la brochure</a:t>
            </a:r>
          </a:p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153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des 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sz="2400" dirty="0" err="1">
                <a:solidFill>
                  <a:srgbClr val="E9609B"/>
                </a:solidFill>
              </a:rPr>
              <a:t>Epidémiologie</a:t>
            </a:r>
            <a:endParaRPr lang="en-US" sz="2400" dirty="0">
              <a:solidFill>
                <a:srgbClr val="E9609B"/>
              </a:solidFill>
            </a:endParaRPr>
          </a:p>
          <a:p>
            <a:r>
              <a:rPr lang="fr-BE" sz="2400" dirty="0">
                <a:solidFill>
                  <a:srgbClr val="E9609B"/>
                </a:solidFill>
              </a:rPr>
              <a:t>Physiopathologie et démarche diagnostique</a:t>
            </a:r>
          </a:p>
          <a:p>
            <a:r>
              <a:rPr lang="fr-BE" sz="2400" dirty="0">
                <a:solidFill>
                  <a:srgbClr val="E9609B"/>
                </a:solidFill>
              </a:rPr>
              <a:t>Traitements médicamenteux</a:t>
            </a:r>
          </a:p>
          <a:p>
            <a:r>
              <a:rPr lang="fr-BE" sz="2400" dirty="0">
                <a:solidFill>
                  <a:srgbClr val="E9609B"/>
                </a:solidFill>
              </a:rPr>
              <a:t>Traitements non médicamenteux (resynchronisation, défibrillateur, </a:t>
            </a:r>
            <a:r>
              <a:rPr lang="fr-BE" sz="2400" dirty="0">
                <a:solidFill>
                  <a:srgbClr val="009EE0"/>
                </a:solidFill>
              </a:rPr>
              <a:t>restriction hydrique, régime pauvre en sel, suivi du poids, réadaptation cardiaque,, …)</a:t>
            </a:r>
          </a:p>
          <a:p>
            <a:r>
              <a:rPr lang="fr-BE" sz="2400" dirty="0">
                <a:solidFill>
                  <a:srgbClr val="009EE0"/>
                </a:solidFill>
              </a:rPr>
              <a:t>Comorbidités (anémie, syndrome d’apnées du sommeil, diabète, carence en fer,…)</a:t>
            </a:r>
          </a:p>
          <a:p>
            <a:r>
              <a:rPr lang="fr-BE" sz="2400" dirty="0">
                <a:solidFill>
                  <a:srgbClr val="009EE0"/>
                </a:solidFill>
              </a:rPr>
              <a:t>Bases de l’éducation thérapeutique</a:t>
            </a:r>
          </a:p>
          <a:p>
            <a:r>
              <a:rPr lang="fr-BE" sz="2400" dirty="0">
                <a:solidFill>
                  <a:srgbClr val="92D050"/>
                </a:solidFill>
              </a:rPr>
              <a:t>Education thérapeutique du patient insuffisant cardiaque</a:t>
            </a:r>
          </a:p>
          <a:p>
            <a:r>
              <a:rPr lang="fr-BE" sz="2400" dirty="0">
                <a:solidFill>
                  <a:srgbClr val="92D050"/>
                </a:solidFill>
              </a:rPr>
              <a:t>Création d’ateliers pour les patients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4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7092280" y="1268760"/>
            <a:ext cx="1692188" cy="923330"/>
          </a:xfrm>
          <a:prstGeom prst="rect">
            <a:avLst/>
          </a:prstGeom>
          <a:noFill/>
          <a:ln>
            <a:solidFill>
              <a:srgbClr val="005EA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9609B"/>
                </a:solidFill>
                <a:latin typeface="+mn-lt"/>
              </a:rPr>
              <a:t>Séance 1</a:t>
            </a:r>
          </a:p>
          <a:p>
            <a:r>
              <a:rPr lang="en-US" dirty="0">
                <a:solidFill>
                  <a:srgbClr val="00B0F0"/>
                </a:solidFill>
                <a:latin typeface="+mn-lt"/>
              </a:rPr>
              <a:t>Séa</a:t>
            </a:r>
            <a:r>
              <a:rPr lang="en-US" dirty="0">
                <a:solidFill>
                  <a:srgbClr val="00B0F0"/>
                </a:solidFill>
              </a:rPr>
              <a:t>nce 2</a:t>
            </a:r>
            <a:endParaRPr lang="en-US" dirty="0">
              <a:solidFill>
                <a:srgbClr val="00B0F0"/>
              </a:solidFill>
              <a:latin typeface="+mn-lt"/>
            </a:endParaRPr>
          </a:p>
          <a:p>
            <a:r>
              <a:rPr lang="en-US" dirty="0">
                <a:solidFill>
                  <a:srgbClr val="92D050"/>
                </a:solidFill>
                <a:latin typeface="+mn-lt"/>
              </a:rPr>
              <a:t>Séance 3</a:t>
            </a:r>
          </a:p>
        </p:txBody>
      </p:sp>
    </p:spTree>
    <p:extLst>
      <p:ext uri="{BB962C8B-B14F-4D97-AF65-F5344CB8AC3E}">
        <p14:creationId xmlns:p14="http://schemas.microsoft.com/office/powerpoint/2010/main" val="110231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8" y="-1"/>
            <a:ext cx="9166498" cy="720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6" y="116632"/>
            <a:ext cx="2520281" cy="1477328"/>
          </a:xfrm>
          <a:prstGeom prst="rect">
            <a:avLst/>
          </a:prstGeom>
          <a:solidFill>
            <a:srgbClr val="F8F8F8"/>
          </a:solidFill>
          <a:ln>
            <a:solidFill>
              <a:srgbClr val="005EA8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005EA8"/>
                </a:solidFill>
                <a:sym typeface="Wingdings" panose="05000000000000000000" pitchFamily="2" charset="2"/>
              </a:rPr>
              <a:t>3 </a:t>
            </a:r>
            <a:r>
              <a:rPr lang="en-US" dirty="0" err="1">
                <a:solidFill>
                  <a:srgbClr val="005EA8"/>
                </a:solidFill>
                <a:sym typeface="Wingdings" panose="05000000000000000000" pitchFamily="2" charset="2"/>
              </a:rPr>
              <a:t>septembre</a:t>
            </a:r>
            <a:r>
              <a:rPr lang="en-US" dirty="0">
                <a:solidFill>
                  <a:srgbClr val="005EA8"/>
                </a:solidFill>
                <a:sym typeface="Wingdings" panose="05000000000000000000" pitchFamily="2" charset="2"/>
              </a:rPr>
              <a:t> 2022 (patients IC)</a:t>
            </a:r>
          </a:p>
          <a:p>
            <a:pPr lvl="1"/>
            <a:r>
              <a:rPr lang="en-US" dirty="0">
                <a:solidFill>
                  <a:srgbClr val="005EA8"/>
                </a:solidFill>
                <a:sym typeface="Wingdings" panose="05000000000000000000" pitchFamily="2" charset="2"/>
              </a:rPr>
              <a:t>7 </a:t>
            </a:r>
            <a:r>
              <a:rPr lang="en-US" dirty="0" err="1">
                <a:solidFill>
                  <a:srgbClr val="005EA8"/>
                </a:solidFill>
                <a:sym typeface="Wingdings" panose="05000000000000000000" pitchFamily="2" charset="2"/>
              </a:rPr>
              <a:t>novembre</a:t>
            </a:r>
            <a:r>
              <a:rPr lang="en-US" dirty="0">
                <a:solidFill>
                  <a:srgbClr val="005EA8"/>
                </a:solidFill>
                <a:sym typeface="Wingdings" panose="05000000000000000000" pitchFamily="2" charset="2"/>
              </a:rPr>
              <a:t> 2022 (grand public)</a:t>
            </a:r>
          </a:p>
        </p:txBody>
      </p:sp>
    </p:spTree>
    <p:extLst>
      <p:ext uri="{BB962C8B-B14F-4D97-AF65-F5344CB8AC3E}">
        <p14:creationId xmlns:p14="http://schemas.microsoft.com/office/powerpoint/2010/main" val="70096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6</a:t>
            </a:fld>
            <a:endParaRPr lang="fr-BE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1196752"/>
            <a:ext cx="5641454" cy="21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323528" y="404664"/>
            <a:ext cx="8229600" cy="604663"/>
          </a:xfrm>
          <a:prstGeom prst="rect">
            <a:avLst/>
          </a:prstGeom>
          <a:ln>
            <a:solidFill>
              <a:srgbClr val="005EA8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A0079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9D42D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 panose="02070309020205020404" pitchFamily="49" charset="0"/>
              <a:buNone/>
            </a:pPr>
            <a:r>
              <a:rPr lang="fr-BE" sz="3600" dirty="0">
                <a:solidFill>
                  <a:srgbClr val="005EA8"/>
                </a:solidFill>
              </a:rPr>
              <a:t>Qu’est ce que l’insuffisance cardiaque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4" y="3501008"/>
            <a:ext cx="5337015" cy="265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53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220" y="116633"/>
            <a:ext cx="8229600" cy="2232248"/>
          </a:xfrm>
          <a:ln>
            <a:solidFill>
              <a:srgbClr val="005EA8"/>
            </a:solidFill>
          </a:ln>
        </p:spPr>
        <p:txBody>
          <a:bodyPr/>
          <a:lstStyle/>
          <a:p>
            <a:r>
              <a:rPr lang="fr-BE" dirty="0">
                <a:solidFill>
                  <a:srgbClr val="005EA8"/>
                </a:solidFill>
              </a:rPr>
              <a:t>1 million de français – 250 000 belges</a:t>
            </a:r>
          </a:p>
          <a:p>
            <a:r>
              <a:rPr lang="fr-BE" dirty="0">
                <a:solidFill>
                  <a:srgbClr val="005EA8"/>
                </a:solidFill>
              </a:rPr>
              <a:t>70 000 décès/an en France</a:t>
            </a:r>
          </a:p>
          <a:p>
            <a:r>
              <a:rPr lang="fr-BE" dirty="0">
                <a:solidFill>
                  <a:srgbClr val="005EA8"/>
                </a:solidFill>
              </a:rPr>
              <a:t>150 000 hospitalisations/an en France</a:t>
            </a:r>
          </a:p>
          <a:p>
            <a:r>
              <a:rPr lang="fr-BE" dirty="0">
                <a:solidFill>
                  <a:srgbClr val="005EA8"/>
                </a:solidFill>
              </a:rPr>
              <a:t>10-15% des plus de 65 ans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E6D-3A48-43DE-A5A4-06B7037078F4}" type="slidenum">
              <a:rPr lang="fr-BE" smtClean="0"/>
              <a:t>7</a:t>
            </a:fld>
            <a:endParaRPr lang="fr-B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/>
          <a:stretch/>
        </p:blipFill>
        <p:spPr bwMode="auto">
          <a:xfrm>
            <a:off x="0" y="2847974"/>
            <a:ext cx="9028040" cy="180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44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847725"/>
          </a:xfrm>
        </p:spPr>
        <p:txBody>
          <a:bodyPr/>
          <a:lstStyle/>
          <a:p>
            <a:pPr>
              <a:defRPr/>
            </a:pPr>
            <a:r>
              <a:rPr lang="fr-BE" dirty="0"/>
              <a:t>Pronostic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38353" r="2206"/>
          <a:stretch>
            <a:fillRect/>
          </a:stretch>
        </p:blipFill>
        <p:spPr bwMode="auto">
          <a:xfrm>
            <a:off x="412045" y="1341438"/>
            <a:ext cx="8511822" cy="4710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40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835EE-DD01-4221-9DB8-076E4A1E3CD0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6259629" cy="475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35300" r="74480" b="14193"/>
          <a:stretch/>
        </p:blipFill>
        <p:spPr bwMode="auto">
          <a:xfrm>
            <a:off x="7066855" y="1916832"/>
            <a:ext cx="1933576" cy="335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408143" y="1660158"/>
            <a:ext cx="2592288" cy="369332"/>
          </a:xfrm>
          <a:prstGeom prst="rect">
            <a:avLst/>
          </a:prstGeom>
          <a:noFill/>
          <a:ln>
            <a:solidFill>
              <a:srgbClr val="005EA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005EA8"/>
                </a:solidFill>
                <a:latin typeface="+mn-lt"/>
              </a:rPr>
              <a:t>¼ </a:t>
            </a:r>
            <a:r>
              <a:rPr lang="fr-BE" dirty="0" err="1">
                <a:solidFill>
                  <a:srgbClr val="005EA8"/>
                </a:solidFill>
                <a:latin typeface="+mn-lt"/>
              </a:rPr>
              <a:t>réhospitalisé</a:t>
            </a:r>
            <a:r>
              <a:rPr lang="fr-BE" dirty="0">
                <a:solidFill>
                  <a:srgbClr val="005EA8"/>
                </a:solidFill>
                <a:latin typeface="+mn-lt"/>
              </a:rPr>
              <a:t> à 1 mois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80151" y="3501008"/>
            <a:ext cx="2520280" cy="369332"/>
          </a:xfrm>
          <a:prstGeom prst="rect">
            <a:avLst/>
          </a:prstGeom>
          <a:noFill/>
          <a:ln>
            <a:solidFill>
              <a:srgbClr val="005EA8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5EA8"/>
                </a:solidFill>
                <a:latin typeface="+mn-lt"/>
              </a:rPr>
              <a:t>½ </a:t>
            </a:r>
            <a:r>
              <a:rPr lang="fr-BE" dirty="0" err="1">
                <a:solidFill>
                  <a:srgbClr val="005EA8"/>
                </a:solidFill>
                <a:latin typeface="+mn-lt"/>
              </a:rPr>
              <a:t>réhospitalisé</a:t>
            </a:r>
            <a:r>
              <a:rPr lang="fr-BE" dirty="0">
                <a:solidFill>
                  <a:srgbClr val="005EA8"/>
                </a:solidFill>
                <a:latin typeface="+mn-lt"/>
              </a:rPr>
              <a:t> à 2 mois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99592" y="6309320"/>
            <a:ext cx="3312368" cy="293117"/>
          </a:xfrm>
        </p:spPr>
        <p:txBody>
          <a:bodyPr/>
          <a:lstStyle/>
          <a:p>
            <a:r>
              <a:rPr lang="fr-BE" dirty="0" err="1"/>
              <a:t>O’Connor</a:t>
            </a:r>
            <a:r>
              <a:rPr lang="fr-BE" dirty="0"/>
              <a:t>, Am </a:t>
            </a:r>
            <a:r>
              <a:rPr lang="fr-BE" dirty="0" err="1"/>
              <a:t>Heart</a:t>
            </a:r>
            <a:r>
              <a:rPr lang="fr-BE" dirty="0"/>
              <a:t> J 2010; 159: 841-849</a:t>
            </a:r>
          </a:p>
        </p:txBody>
      </p:sp>
    </p:spTree>
    <p:extLst>
      <p:ext uri="{BB962C8B-B14F-4D97-AF65-F5344CB8AC3E}">
        <p14:creationId xmlns:p14="http://schemas.microsoft.com/office/powerpoint/2010/main" val="21971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U UCL Namur - Diapositive de titre de présentation">
  <a:themeElements>
    <a:clrScheme name="Personnalisé 1">
      <a:dk1>
        <a:srgbClr val="383839"/>
      </a:dk1>
      <a:lt1>
        <a:sysClr val="window" lastClr="FFFFFF"/>
      </a:lt1>
      <a:dk2>
        <a:srgbClr val="005EA8"/>
      </a:dk2>
      <a:lt2>
        <a:srgbClr val="FFFFFF"/>
      </a:lt2>
      <a:accent1>
        <a:srgbClr val="005EA8"/>
      </a:accent1>
      <a:accent2>
        <a:srgbClr val="F29400"/>
      </a:accent2>
      <a:accent3>
        <a:srgbClr val="93117E"/>
      </a:accent3>
      <a:accent4>
        <a:srgbClr val="C9D200"/>
      </a:accent4>
      <a:accent5>
        <a:srgbClr val="E9609B"/>
      </a:accent5>
      <a:accent6>
        <a:srgbClr val="FDC400"/>
      </a:accent6>
      <a:hlink>
        <a:srgbClr val="005EA8"/>
      </a:hlink>
      <a:folHlink>
        <a:srgbClr val="009EE0"/>
      </a:folHlink>
    </a:clrScheme>
    <a:fontScheme name="CHU UCL NAMU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HU UCL Namur - Diapositive de titre de chapitre">
  <a:themeElements>
    <a:clrScheme name="Personnalisé 1">
      <a:dk1>
        <a:srgbClr val="383839"/>
      </a:dk1>
      <a:lt1>
        <a:sysClr val="window" lastClr="FFFFFF"/>
      </a:lt1>
      <a:dk2>
        <a:srgbClr val="005EA8"/>
      </a:dk2>
      <a:lt2>
        <a:srgbClr val="FFFFFF"/>
      </a:lt2>
      <a:accent1>
        <a:srgbClr val="005EA8"/>
      </a:accent1>
      <a:accent2>
        <a:srgbClr val="F29400"/>
      </a:accent2>
      <a:accent3>
        <a:srgbClr val="93117E"/>
      </a:accent3>
      <a:accent4>
        <a:srgbClr val="C9D200"/>
      </a:accent4>
      <a:accent5>
        <a:srgbClr val="E9609B"/>
      </a:accent5>
      <a:accent6>
        <a:srgbClr val="FDC400"/>
      </a:accent6>
      <a:hlink>
        <a:srgbClr val="005EA8"/>
      </a:hlink>
      <a:folHlink>
        <a:srgbClr val="009E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HU UCL Namur - Diapositive de titre de sous-chapitre">
  <a:themeElements>
    <a:clrScheme name="Personnalisé 1">
      <a:dk1>
        <a:srgbClr val="383839"/>
      </a:dk1>
      <a:lt1>
        <a:sysClr val="window" lastClr="FFFFFF"/>
      </a:lt1>
      <a:dk2>
        <a:srgbClr val="005EA8"/>
      </a:dk2>
      <a:lt2>
        <a:srgbClr val="FFFFFF"/>
      </a:lt2>
      <a:accent1>
        <a:srgbClr val="005EA8"/>
      </a:accent1>
      <a:accent2>
        <a:srgbClr val="F29400"/>
      </a:accent2>
      <a:accent3>
        <a:srgbClr val="93117E"/>
      </a:accent3>
      <a:accent4>
        <a:srgbClr val="C9D200"/>
      </a:accent4>
      <a:accent5>
        <a:srgbClr val="E9609B"/>
      </a:accent5>
      <a:accent6>
        <a:srgbClr val="FDC400"/>
      </a:accent6>
      <a:hlink>
        <a:srgbClr val="005EA8"/>
      </a:hlink>
      <a:folHlink>
        <a:srgbClr val="009E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 UCL Namur - Diapositive de contenu">
  <a:themeElements>
    <a:clrScheme name="Personnalisé 2">
      <a:dk1>
        <a:srgbClr val="1C1C1C"/>
      </a:dk1>
      <a:lt1>
        <a:sysClr val="window" lastClr="FFFFFF"/>
      </a:lt1>
      <a:dk2>
        <a:srgbClr val="005EA8"/>
      </a:dk2>
      <a:lt2>
        <a:srgbClr val="FFFFFF"/>
      </a:lt2>
      <a:accent1>
        <a:srgbClr val="005EA8"/>
      </a:accent1>
      <a:accent2>
        <a:srgbClr val="F29400"/>
      </a:accent2>
      <a:accent3>
        <a:srgbClr val="93117E"/>
      </a:accent3>
      <a:accent4>
        <a:srgbClr val="C9D200"/>
      </a:accent4>
      <a:accent5>
        <a:srgbClr val="E9609B"/>
      </a:accent5>
      <a:accent6>
        <a:srgbClr val="FDC400"/>
      </a:accent6>
      <a:hlink>
        <a:srgbClr val="005EA8"/>
      </a:hlink>
      <a:folHlink>
        <a:srgbClr val="009EE0"/>
      </a:folHlink>
    </a:clrScheme>
    <a:fontScheme name="CHU UCL NAMU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CHU UCL Namur - Diapositive de f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 CHU UCL NAMUR</Template>
  <TotalTime>12078</TotalTime>
  <Words>488</Words>
  <Application>Microsoft Office PowerPoint</Application>
  <PresentationFormat>Affichage à l'écran (4:3)</PresentationFormat>
  <Paragraphs>88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Courier New</vt:lpstr>
      <vt:lpstr>Open Sans</vt:lpstr>
      <vt:lpstr>Wingdings</vt:lpstr>
      <vt:lpstr>CHU UCL Namur - Diapositive de titre de présentation</vt:lpstr>
      <vt:lpstr>CHU UCL Namur - Diapositive de titre de chapitre</vt:lpstr>
      <vt:lpstr>CHU UCL Namur - Diapositive de titre de sous-chapitre</vt:lpstr>
      <vt:lpstr>CHU UCL Namur - Diapositive de contenu</vt:lpstr>
      <vt:lpstr>CHU UCL Namur - Diapositive de fin</vt:lpstr>
      <vt:lpstr>COPROSEPAT Mise en place d’un parcours éducatif  pour les patients insuffisants cardiaques  </vt:lpstr>
      <vt:lpstr>COPROSEPAT</vt:lpstr>
      <vt:lpstr>Territoire COPROSEPAT</vt:lpstr>
      <vt:lpstr>Programme des formations</vt:lpstr>
      <vt:lpstr>Présentation PowerPoint</vt:lpstr>
      <vt:lpstr>Présentation PowerPoint</vt:lpstr>
      <vt:lpstr>Présentation PowerPoint</vt:lpstr>
      <vt:lpstr>Pronostic</vt:lpstr>
      <vt:lpstr>Présentation PowerPoint</vt:lpstr>
      <vt:lpstr>Présentation PowerPoint</vt:lpstr>
      <vt:lpstr>Objectifs</vt:lpstr>
      <vt:lpstr>Présentation PowerPoint</vt:lpstr>
      <vt:lpstr>Traitements non médicamenteux.</vt:lpstr>
      <vt:lpstr>Création d’une brochure</vt:lpstr>
      <vt:lpstr>Présentation PowerPoint</vt:lpstr>
      <vt:lpstr>Chapitres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Autosurveillance</vt:lpstr>
      <vt:lpstr>Présentation PowerPoint</vt:lpstr>
      <vt:lpstr>Présentation PowerPoint</vt:lpstr>
      <vt:lpstr>Perspectives</vt:lpstr>
    </vt:vector>
  </TitlesOfParts>
  <Company>CHU Dinant Godinne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FORSEILLE Marie</dc:creator>
  <cp:lastModifiedBy>Brolet, Astrid</cp:lastModifiedBy>
  <cp:revision>235</cp:revision>
  <dcterms:created xsi:type="dcterms:W3CDTF">2015-09-11T11:41:37Z</dcterms:created>
  <dcterms:modified xsi:type="dcterms:W3CDTF">2022-12-22T08:34:36Z</dcterms:modified>
</cp:coreProperties>
</file>